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72" r:id="rId3"/>
    <p:sldId id="273" r:id="rId4"/>
    <p:sldId id="274" r:id="rId5"/>
    <p:sldId id="275" r:id="rId6"/>
    <p:sldId id="276" r:id="rId7"/>
    <p:sldId id="277" r:id="rId8"/>
    <p:sldId id="278" r:id="rId9"/>
    <p:sldId id="279" r:id="rId10"/>
    <p:sldId id="280" r:id="rId11"/>
    <p:sldId id="281" r:id="rId12"/>
    <p:sldId id="282" r:id="rId13"/>
    <p:sldId id="283" r:id="rId14"/>
    <p:sldId id="284" r:id="rId15"/>
    <p:sldId id="285" r:id="rId16"/>
    <p:sldId id="286" r:id="rId17"/>
    <p:sldId id="287" r:id="rId18"/>
    <p:sldId id="288" r:id="rId19"/>
    <p:sldId id="308" r:id="rId20"/>
    <p:sldId id="30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31"/>
    <p:restoredTop sz="94692"/>
  </p:normalViewPr>
  <p:slideViewPr>
    <p:cSldViewPr snapToGrid="0">
      <p:cViewPr varScale="1">
        <p:scale>
          <a:sx n="114" d="100"/>
          <a:sy n="114" d="100"/>
        </p:scale>
        <p:origin x="488" y="184"/>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3336746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0C40E939-2E19-884D-93BC-55D308C25457}" type="datetimeFigureOut">
              <a:rPr lang="en-US" smtClean="0"/>
              <a:t>7/6/25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2317586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35521771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14683743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35243325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2697113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21004912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2131251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1765161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20414415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0C40E939-2E19-884D-93BC-55D308C25457}" type="datetimeFigureOut">
              <a:rPr lang="en-US" smtClean="0"/>
              <a:t>7/6/25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1625675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0C40E939-2E19-884D-93BC-55D308C25457}" type="datetimeFigureOut">
              <a:rPr lang="en-US" smtClean="0"/>
              <a:t>7/6/25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1869659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0C40E939-2E19-884D-93BC-55D308C25457}" type="datetimeFigureOut">
              <a:rPr lang="en-US" smtClean="0"/>
              <a:t>7/6/25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1534467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0C40E939-2E19-884D-93BC-55D308C25457}" type="datetimeFigureOut">
              <a:rPr lang="en-US" smtClean="0"/>
              <a:t>7/6/25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235863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40E939-2E19-884D-93BC-55D308C25457}" type="datetimeFigureOut">
              <a:rPr lang="en-US" smtClean="0"/>
              <a:t>7/6/25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2621822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0C40E939-2E19-884D-93BC-55D308C25457}" type="datetimeFigureOut">
              <a:rPr lang="en-US" smtClean="0"/>
              <a:t>7/6/25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10491254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0C40E939-2E19-884D-93BC-55D308C25457}" type="datetimeFigureOut">
              <a:rPr lang="en-US" smtClean="0"/>
              <a:t>7/6/25</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7C7D9AA8-FBE6-204F-8C72-F925AA626434}" type="slidenum">
              <a:rPr lang="en-US" smtClean="0"/>
              <a:t>‹#›</a:t>
            </a:fld>
            <a:endParaRPr lang="en-US"/>
          </a:p>
        </p:txBody>
      </p:sp>
    </p:spTree>
    <p:extLst>
      <p:ext uri="{BB962C8B-B14F-4D97-AF65-F5344CB8AC3E}">
        <p14:creationId xmlns:p14="http://schemas.microsoft.com/office/powerpoint/2010/main" val="928282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C40E939-2E19-884D-93BC-55D308C25457}" type="datetimeFigureOut">
              <a:rPr lang="en-US" smtClean="0"/>
              <a:t>7/6/25</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7C7D9AA8-FBE6-204F-8C72-F925AA626434}" type="slidenum">
              <a:rPr lang="en-US" smtClean="0"/>
              <a:t>‹#›</a:t>
            </a:fld>
            <a:endParaRPr lang="en-US"/>
          </a:p>
        </p:txBody>
      </p:sp>
    </p:spTree>
    <p:extLst>
      <p:ext uri="{BB962C8B-B14F-4D97-AF65-F5344CB8AC3E}">
        <p14:creationId xmlns:p14="http://schemas.microsoft.com/office/powerpoint/2010/main" val="234358136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animesh2000dutta/Unlocking-YT-Performance-Secret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598E5-9B32-0660-1AF5-BA9EF08A39C5}"/>
              </a:ext>
            </a:extLst>
          </p:cNvPr>
          <p:cNvSpPr>
            <a:spLocks noGrp="1"/>
          </p:cNvSpPr>
          <p:nvPr>
            <p:ph type="ctrTitle"/>
          </p:nvPr>
        </p:nvSpPr>
        <p:spPr>
          <a:xfrm>
            <a:off x="1751012" y="609601"/>
            <a:ext cx="8676222" cy="862359"/>
          </a:xfrm>
        </p:spPr>
        <p:txBody>
          <a:bodyPr>
            <a:noAutofit/>
          </a:bodyPr>
          <a:lstStyle/>
          <a:p>
            <a:r>
              <a:rPr lang="en-US" sz="3200" b="1" dirty="0">
                <a:latin typeface="Times New Roman" panose="02020603050405020304" pitchFamily="18" charset="0"/>
                <a:cs typeface="Times New Roman" panose="02020603050405020304" pitchFamily="18" charset="0"/>
              </a:rPr>
              <a:t>Unified mentor internship project </a:t>
            </a:r>
            <a:br>
              <a:rPr lang="en-US" sz="3200" b="1" dirty="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presentation</a:t>
            </a:r>
          </a:p>
        </p:txBody>
      </p:sp>
      <p:sp>
        <p:nvSpPr>
          <p:cNvPr id="3" name="Subtitle 2">
            <a:extLst>
              <a:ext uri="{FF2B5EF4-FFF2-40B4-BE49-F238E27FC236}">
                <a16:creationId xmlns:a16="http://schemas.microsoft.com/office/drawing/2014/main" id="{913D1918-FCF6-D196-F447-F16CE2B7A26D}"/>
              </a:ext>
            </a:extLst>
          </p:cNvPr>
          <p:cNvSpPr>
            <a:spLocks noGrp="1"/>
          </p:cNvSpPr>
          <p:nvPr>
            <p:ph type="subTitle" idx="1"/>
          </p:nvPr>
        </p:nvSpPr>
        <p:spPr>
          <a:xfrm>
            <a:off x="1751012" y="1644804"/>
            <a:ext cx="8676222" cy="3061011"/>
          </a:xfrm>
        </p:spPr>
        <p:txBody>
          <a:bodyPr>
            <a:normAutofit/>
          </a:bodyPr>
          <a:lstStyle/>
          <a:p>
            <a:r>
              <a:rPr lang="en-US" sz="2000" dirty="0">
                <a:latin typeface="Times New Roman" panose="02020603050405020304" pitchFamily="18" charset="0"/>
                <a:cs typeface="Times New Roman" panose="02020603050405020304" pitchFamily="18" charset="0"/>
              </a:rPr>
              <a:t>BY</a:t>
            </a:r>
          </a:p>
          <a:p>
            <a:r>
              <a:rPr lang="en-US" sz="2000" dirty="0">
                <a:latin typeface="Times New Roman" panose="02020603050405020304" pitchFamily="18" charset="0"/>
                <a:cs typeface="Times New Roman" panose="02020603050405020304" pitchFamily="18" charset="0"/>
              </a:rPr>
              <a:t>ANIMESH DUTTA</a:t>
            </a:r>
          </a:p>
          <a:p>
            <a:r>
              <a:rPr lang="en-US" sz="2000" dirty="0">
                <a:latin typeface="Times New Roman" panose="02020603050405020304" pitchFamily="18" charset="0"/>
                <a:cs typeface="Times New Roman" panose="02020603050405020304" pitchFamily="18" charset="0"/>
              </a:rPr>
              <a:t>POSITION : DATA ANALYST INTERN</a:t>
            </a:r>
          </a:p>
          <a:p>
            <a:r>
              <a:rPr lang="en-US" sz="2000" dirty="0">
                <a:latin typeface="Times New Roman" panose="02020603050405020304" pitchFamily="18" charset="0"/>
                <a:cs typeface="Times New Roman" panose="02020603050405020304" pitchFamily="18" charset="0"/>
              </a:rPr>
              <a:t>INTERNSHIP ID : UMID01052533819</a:t>
            </a:r>
          </a:p>
          <a:p>
            <a:r>
              <a:rPr lang="en-US" sz="2000" dirty="0">
                <a:latin typeface="Times New Roman" panose="02020603050405020304" pitchFamily="18" charset="0"/>
                <a:cs typeface="Times New Roman" panose="02020603050405020304" pitchFamily="18" charset="0"/>
              </a:rPr>
              <a:t>2 MONTHS INTERNSHIP</a:t>
            </a:r>
          </a:p>
          <a:p>
            <a:r>
              <a:rPr lang="en-US" sz="2000" dirty="0">
                <a:latin typeface="Times New Roman" panose="02020603050405020304" pitchFamily="18" charset="0"/>
                <a:cs typeface="Times New Roman" panose="02020603050405020304" pitchFamily="18" charset="0"/>
              </a:rPr>
              <a:t>INTERNSHIP DURATION : 15/05/2025 -15/07/2025</a:t>
            </a:r>
          </a:p>
        </p:txBody>
      </p:sp>
    </p:spTree>
    <p:extLst>
      <p:ext uri="{BB962C8B-B14F-4D97-AF65-F5344CB8AC3E}">
        <p14:creationId xmlns:p14="http://schemas.microsoft.com/office/powerpoint/2010/main" val="25482982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6EDE5-4FED-3BC6-6652-E02B9DB1B342}"/>
              </a:ext>
            </a:extLst>
          </p:cNvPr>
          <p:cNvSpPr>
            <a:spLocks noGrp="1"/>
          </p:cNvSpPr>
          <p:nvPr>
            <p:ph type="title"/>
          </p:nvPr>
        </p:nvSpPr>
        <p:spPr>
          <a:xfrm>
            <a:off x="1141413" y="609600"/>
            <a:ext cx="9905998" cy="583580"/>
          </a:xfrm>
        </p:spPr>
        <p:txBody>
          <a:bodyPr>
            <a:normAutofit/>
          </a:bodyPr>
          <a:lstStyle/>
          <a:p>
            <a:pPr algn="ctr"/>
            <a:r>
              <a:rPr lang="en-US" sz="2400" b="1" dirty="0">
                <a:latin typeface="Times New Roman" panose="02020603050405020304" pitchFamily="18" charset="0"/>
                <a:cs typeface="Times New Roman" panose="02020603050405020304" pitchFamily="18" charset="0"/>
              </a:rPr>
              <a:t>Data cleaning and data type conversion snapshot </a:t>
            </a:r>
          </a:p>
        </p:txBody>
      </p:sp>
      <p:pic>
        <p:nvPicPr>
          <p:cNvPr id="3" name="Picture 2">
            <a:extLst>
              <a:ext uri="{FF2B5EF4-FFF2-40B4-BE49-F238E27FC236}">
                <a16:creationId xmlns:a16="http://schemas.microsoft.com/office/drawing/2014/main" id="{45EE259A-83DC-00D3-468E-B8CB42AAA523}"/>
              </a:ext>
            </a:extLst>
          </p:cNvPr>
          <p:cNvPicPr>
            <a:picLocks noChangeAspect="1"/>
          </p:cNvPicPr>
          <p:nvPr/>
        </p:nvPicPr>
        <p:blipFill>
          <a:blip r:embed="rId2"/>
          <a:stretch>
            <a:fillRect/>
          </a:stretch>
        </p:blipFill>
        <p:spPr>
          <a:xfrm>
            <a:off x="3460866" y="1371600"/>
            <a:ext cx="5086100" cy="4114800"/>
          </a:xfrm>
          <a:prstGeom prst="rect">
            <a:avLst/>
          </a:prstGeom>
        </p:spPr>
      </p:pic>
    </p:spTree>
    <p:extLst>
      <p:ext uri="{BB962C8B-B14F-4D97-AF65-F5344CB8AC3E}">
        <p14:creationId xmlns:p14="http://schemas.microsoft.com/office/powerpoint/2010/main" val="402193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3E8650-C4C7-4EB3-DED0-01DBCC9D7B95}"/>
              </a:ext>
            </a:extLst>
          </p:cNvPr>
          <p:cNvSpPr>
            <a:spLocks noGrp="1"/>
          </p:cNvSpPr>
          <p:nvPr>
            <p:ph idx="1"/>
          </p:nvPr>
        </p:nvSpPr>
        <p:spPr>
          <a:xfrm>
            <a:off x="1141413" y="501805"/>
            <a:ext cx="9905998" cy="5798634"/>
          </a:xfrm>
        </p:spPr>
        <p:txBody>
          <a:bodyPr anchor="t"/>
          <a:lstStyle/>
          <a:p>
            <a:pPr marL="457200" indent="-457200" algn="just">
              <a:buFont typeface="+mj-lt"/>
              <a:buAutoNum type="arabicPeriod" startAt="3"/>
            </a:pPr>
            <a:r>
              <a:rPr lang="en-IN" b="1" dirty="0">
                <a:effectLst/>
                <a:latin typeface="Times New Roman" panose="02020603050405020304" pitchFamily="18" charset="0"/>
                <a:cs typeface="Times New Roman" panose="02020603050405020304" pitchFamily="18" charset="0"/>
              </a:rPr>
              <a:t>Model Development &amp; Training:</a:t>
            </a:r>
          </a:p>
          <a:p>
            <a:pPr marL="0" indent="0" algn="just">
              <a:buNone/>
            </a:pPr>
            <a:endParaRPr lang="en-IN" dirty="0">
              <a:effectLst/>
              <a:latin typeface="Times New Roman" panose="02020603050405020304" pitchFamily="18" charset="0"/>
              <a:cs typeface="Times New Roman" panose="02020603050405020304" pitchFamily="18" charset="0"/>
            </a:endParaRPr>
          </a:p>
          <a:p>
            <a:pPr algn="just"/>
            <a:r>
              <a:rPr lang="en-IN" b="1" dirty="0">
                <a:effectLst/>
                <a:latin typeface="Times New Roman" panose="02020603050405020304" pitchFamily="18" charset="0"/>
                <a:cs typeface="Times New Roman" panose="02020603050405020304" pitchFamily="18" charset="0"/>
              </a:rPr>
              <a:t>Model Selection:</a:t>
            </a:r>
            <a:r>
              <a:rPr lang="en-IN" dirty="0">
                <a:effectLst/>
                <a:latin typeface="Times New Roman" panose="02020603050405020304" pitchFamily="18" charset="0"/>
                <a:cs typeface="Times New Roman" panose="02020603050405020304" pitchFamily="18" charset="0"/>
              </a:rPr>
              <a:t> </a:t>
            </a:r>
            <a:r>
              <a:rPr lang="en-IN" sz="1800" dirty="0">
                <a:effectLst/>
                <a:latin typeface="Times New Roman" panose="02020603050405020304" pitchFamily="18" charset="0"/>
                <a:cs typeface="Times New Roman" panose="02020603050405020304" pitchFamily="18" charset="0"/>
              </a:rPr>
              <a:t>random forest regressor model is selected</a:t>
            </a:r>
          </a:p>
          <a:p>
            <a:pPr algn="just"/>
            <a:r>
              <a:rPr lang="en-IN" b="1" dirty="0">
                <a:effectLst/>
                <a:latin typeface="Times New Roman" panose="02020603050405020304" pitchFamily="18" charset="0"/>
                <a:cs typeface="Times New Roman" panose="02020603050405020304" pitchFamily="18" charset="0"/>
              </a:rPr>
              <a:t>Data Splitting:</a:t>
            </a:r>
            <a:r>
              <a:rPr lang="en-IN" dirty="0">
                <a:effectLst/>
                <a:latin typeface="Times New Roman" panose="02020603050405020304" pitchFamily="18" charset="0"/>
                <a:cs typeface="Times New Roman" panose="02020603050405020304" pitchFamily="18" charset="0"/>
              </a:rPr>
              <a:t> </a:t>
            </a:r>
            <a:r>
              <a:rPr lang="en-IN" sz="1800" dirty="0">
                <a:effectLst/>
                <a:latin typeface="Times New Roman" panose="02020603050405020304" pitchFamily="18" charset="0"/>
                <a:cs typeface="Times New Roman" panose="02020603050405020304" pitchFamily="18" charset="0"/>
              </a:rPr>
              <a:t>The dataset was split into training and testing sets to evaluate the model's performance on unseen data.</a:t>
            </a:r>
          </a:p>
          <a:p>
            <a:pPr algn="just"/>
            <a:r>
              <a:rPr lang="en-IN" b="1" dirty="0">
                <a:effectLst/>
                <a:latin typeface="Times New Roman" panose="02020603050405020304" pitchFamily="18" charset="0"/>
                <a:cs typeface="Times New Roman" panose="02020603050405020304" pitchFamily="18" charset="0"/>
              </a:rPr>
              <a:t>Model Training:</a:t>
            </a:r>
            <a:r>
              <a:rPr lang="en-IN" dirty="0">
                <a:effectLst/>
                <a:latin typeface="Times New Roman" panose="02020603050405020304" pitchFamily="18" charset="0"/>
                <a:cs typeface="Times New Roman" panose="02020603050405020304" pitchFamily="18" charset="0"/>
              </a:rPr>
              <a:t> </a:t>
            </a:r>
            <a:r>
              <a:rPr lang="en-IN" sz="1800" dirty="0">
                <a:effectLst/>
                <a:latin typeface="Times New Roman" panose="02020603050405020304" pitchFamily="18" charset="0"/>
                <a:cs typeface="Times New Roman" panose="02020603050405020304" pitchFamily="18" charset="0"/>
              </a:rPr>
              <a:t>The selected model was trained on the pre-processed training data.</a:t>
            </a:r>
          </a:p>
          <a:p>
            <a:pPr algn="just"/>
            <a:r>
              <a:rPr lang="en-IN" b="1" dirty="0">
                <a:effectLst/>
                <a:latin typeface="Times New Roman" panose="02020603050405020304" pitchFamily="18" charset="0"/>
                <a:cs typeface="Times New Roman" panose="02020603050405020304" pitchFamily="18" charset="0"/>
              </a:rPr>
              <a:t>Model Saving:</a:t>
            </a:r>
            <a:r>
              <a:rPr lang="en-IN" dirty="0">
                <a:effectLst/>
                <a:latin typeface="Times New Roman" panose="02020603050405020304" pitchFamily="18" charset="0"/>
                <a:cs typeface="Times New Roman" panose="02020603050405020304" pitchFamily="18" charset="0"/>
              </a:rPr>
              <a:t> </a:t>
            </a:r>
            <a:r>
              <a:rPr lang="en-IN" sz="1800" dirty="0">
                <a:effectLst/>
                <a:latin typeface="Times New Roman" panose="02020603050405020304" pitchFamily="18" charset="0"/>
                <a:cs typeface="Times New Roman" panose="02020603050405020304" pitchFamily="18" charset="0"/>
              </a:rPr>
              <a:t>The trained model, along with the list of features and their means (for Streamlit app input handling), was saved using joblib for later deployment.</a:t>
            </a:r>
          </a:p>
          <a:p>
            <a:pPr marL="0" indent="0">
              <a:buNone/>
            </a:pPr>
            <a:endParaRPr lang="en-US" dirty="0"/>
          </a:p>
        </p:txBody>
      </p:sp>
    </p:spTree>
    <p:extLst>
      <p:ext uri="{BB962C8B-B14F-4D97-AF65-F5344CB8AC3E}">
        <p14:creationId xmlns:p14="http://schemas.microsoft.com/office/powerpoint/2010/main" val="7873249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78C38E-D1EA-EFFA-9E0F-A75AB7AB0D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0CC40C-C6ED-60EE-B6D1-21D39BC39155}"/>
              </a:ext>
            </a:extLst>
          </p:cNvPr>
          <p:cNvSpPr>
            <a:spLocks noGrp="1"/>
          </p:cNvSpPr>
          <p:nvPr>
            <p:ph type="title"/>
          </p:nvPr>
        </p:nvSpPr>
        <p:spPr>
          <a:xfrm>
            <a:off x="1141413" y="609600"/>
            <a:ext cx="9905998" cy="583580"/>
          </a:xfrm>
        </p:spPr>
        <p:txBody>
          <a:bodyPr>
            <a:normAutofit/>
          </a:bodyPr>
          <a:lstStyle/>
          <a:p>
            <a:pPr algn="ctr"/>
            <a:r>
              <a:rPr lang="en-US" sz="2400" b="1" dirty="0">
                <a:latin typeface="Times New Roman" panose="02020603050405020304" pitchFamily="18" charset="0"/>
                <a:cs typeface="Times New Roman" panose="02020603050405020304" pitchFamily="18" charset="0"/>
              </a:rPr>
              <a:t>Predictive modeling and model training snapshot </a:t>
            </a:r>
          </a:p>
        </p:txBody>
      </p:sp>
      <p:pic>
        <p:nvPicPr>
          <p:cNvPr id="4" name="Picture 3">
            <a:extLst>
              <a:ext uri="{FF2B5EF4-FFF2-40B4-BE49-F238E27FC236}">
                <a16:creationId xmlns:a16="http://schemas.microsoft.com/office/drawing/2014/main" id="{6C3177B8-56B5-AAC4-2BD5-25B037A0A83B}"/>
              </a:ext>
            </a:extLst>
          </p:cNvPr>
          <p:cNvPicPr>
            <a:picLocks noChangeAspect="1"/>
          </p:cNvPicPr>
          <p:nvPr/>
        </p:nvPicPr>
        <p:blipFill>
          <a:blip r:embed="rId2"/>
          <a:stretch>
            <a:fillRect/>
          </a:stretch>
        </p:blipFill>
        <p:spPr>
          <a:xfrm>
            <a:off x="2208212" y="1389690"/>
            <a:ext cx="7772400" cy="4947920"/>
          </a:xfrm>
          <a:prstGeom prst="rect">
            <a:avLst/>
          </a:prstGeom>
        </p:spPr>
      </p:pic>
    </p:spTree>
    <p:extLst>
      <p:ext uri="{BB962C8B-B14F-4D97-AF65-F5344CB8AC3E}">
        <p14:creationId xmlns:p14="http://schemas.microsoft.com/office/powerpoint/2010/main" val="17172707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13CD52-AFED-4B2E-140B-976FC92D3701}"/>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15E5EB-30DE-A1A9-B0C3-CB921760F67D}"/>
              </a:ext>
            </a:extLst>
          </p:cNvPr>
          <p:cNvSpPr>
            <a:spLocks noGrp="1"/>
          </p:cNvSpPr>
          <p:nvPr>
            <p:ph idx="1"/>
          </p:nvPr>
        </p:nvSpPr>
        <p:spPr>
          <a:xfrm>
            <a:off x="1141413" y="501805"/>
            <a:ext cx="9905998" cy="5798634"/>
          </a:xfrm>
        </p:spPr>
        <p:txBody>
          <a:bodyPr anchor="t"/>
          <a:lstStyle/>
          <a:p>
            <a:pPr marL="457200" indent="-457200">
              <a:buFont typeface="+mj-lt"/>
              <a:buAutoNum type="arabicPeriod" startAt="4"/>
            </a:pPr>
            <a:r>
              <a:rPr lang="en-IN" b="1" dirty="0">
                <a:effectLst/>
                <a:latin typeface="Times New Roman" panose="02020603050405020304" pitchFamily="18" charset="0"/>
                <a:cs typeface="Times New Roman" panose="02020603050405020304" pitchFamily="18" charset="0"/>
              </a:rPr>
              <a:t>Model evaluation :</a:t>
            </a:r>
          </a:p>
          <a:p>
            <a:pPr algn="just"/>
            <a:r>
              <a:rPr lang="en-IN" sz="1800" dirty="0">
                <a:effectLst/>
                <a:latin typeface="Times New Roman" panose="02020603050405020304" pitchFamily="18" charset="0"/>
                <a:cs typeface="Times New Roman" panose="02020603050405020304" pitchFamily="18" charset="0"/>
              </a:rPr>
              <a:t>The model's performance was assessed using metrics such as Mean Squared Error (MSE) and Root Mean Squared Error (RMSE) to quantify the accuracy of revenue predictions. </a:t>
            </a:r>
          </a:p>
        </p:txBody>
      </p:sp>
      <p:pic>
        <p:nvPicPr>
          <p:cNvPr id="5" name="Picture 4">
            <a:extLst>
              <a:ext uri="{FF2B5EF4-FFF2-40B4-BE49-F238E27FC236}">
                <a16:creationId xmlns:a16="http://schemas.microsoft.com/office/drawing/2014/main" id="{B7CD2177-8541-EF0A-F412-365AE6C2A409}"/>
              </a:ext>
            </a:extLst>
          </p:cNvPr>
          <p:cNvPicPr>
            <a:picLocks noChangeAspect="1"/>
          </p:cNvPicPr>
          <p:nvPr/>
        </p:nvPicPr>
        <p:blipFill>
          <a:blip r:embed="rId2"/>
          <a:srcRect b="6795"/>
          <a:stretch>
            <a:fillRect/>
          </a:stretch>
        </p:blipFill>
        <p:spPr>
          <a:xfrm>
            <a:off x="1858382" y="1895707"/>
            <a:ext cx="5397500" cy="4081348"/>
          </a:xfrm>
          <a:prstGeom prst="rect">
            <a:avLst/>
          </a:prstGeom>
        </p:spPr>
      </p:pic>
      <p:sp>
        <p:nvSpPr>
          <p:cNvPr id="6" name="TextBox 5">
            <a:extLst>
              <a:ext uri="{FF2B5EF4-FFF2-40B4-BE49-F238E27FC236}">
                <a16:creationId xmlns:a16="http://schemas.microsoft.com/office/drawing/2014/main" id="{1ABC592C-F952-81E9-9F37-3541AC757C25}"/>
              </a:ext>
            </a:extLst>
          </p:cNvPr>
          <p:cNvSpPr txBox="1"/>
          <p:nvPr/>
        </p:nvSpPr>
        <p:spPr>
          <a:xfrm>
            <a:off x="7337502" y="3300761"/>
            <a:ext cx="4371278" cy="830997"/>
          </a:xfrm>
          <a:prstGeom prst="rect">
            <a:avLst/>
          </a:prstGeom>
          <a:noFill/>
        </p:spPr>
        <p:txBody>
          <a:bodyPr wrap="square" rtlCol="0">
            <a:spAutoFit/>
          </a:bodyPr>
          <a:lstStyle/>
          <a:p>
            <a:pPr algn="just"/>
            <a:r>
              <a:rPr lang="en-US" sz="1600" dirty="0">
                <a:latin typeface="Times New Roman" panose="02020603050405020304" pitchFamily="18" charset="0"/>
                <a:cs typeface="Times New Roman" panose="02020603050405020304" pitchFamily="18" charset="0"/>
              </a:rPr>
              <a:t>SNAPSHOT CODE FOR MAKING PREDICTION AND CALCULATION OF THE PREDICTION ACCURACY</a:t>
            </a:r>
          </a:p>
        </p:txBody>
      </p:sp>
    </p:spTree>
    <p:extLst>
      <p:ext uri="{BB962C8B-B14F-4D97-AF65-F5344CB8AC3E}">
        <p14:creationId xmlns:p14="http://schemas.microsoft.com/office/powerpoint/2010/main" val="14775921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1B511-7FAB-73B4-2A63-9CA96CCA34F9}"/>
              </a:ext>
            </a:extLst>
          </p:cNvPr>
          <p:cNvSpPr>
            <a:spLocks noGrp="1"/>
          </p:cNvSpPr>
          <p:nvPr>
            <p:ph type="title"/>
          </p:nvPr>
        </p:nvSpPr>
        <p:spPr>
          <a:xfrm>
            <a:off x="1141413" y="609600"/>
            <a:ext cx="9905998" cy="639337"/>
          </a:xfrm>
        </p:spPr>
        <p:txBody>
          <a:bodyPr>
            <a:normAutofit/>
          </a:bodyPr>
          <a:lstStyle/>
          <a:p>
            <a:pPr algn="ctr"/>
            <a:r>
              <a:rPr lang="en-US" sz="2400" dirty="0">
                <a:latin typeface="Times New Roman" panose="02020603050405020304" pitchFamily="18" charset="0"/>
                <a:cs typeface="Times New Roman" panose="02020603050405020304" pitchFamily="18" charset="0"/>
              </a:rPr>
              <a:t>DATA VISUALIZATION AND INSIGHTS</a:t>
            </a:r>
          </a:p>
        </p:txBody>
      </p:sp>
      <p:sp>
        <p:nvSpPr>
          <p:cNvPr id="3" name="Content Placeholder 2">
            <a:extLst>
              <a:ext uri="{FF2B5EF4-FFF2-40B4-BE49-F238E27FC236}">
                <a16:creationId xmlns:a16="http://schemas.microsoft.com/office/drawing/2014/main" id="{5571342B-C945-8DF6-9B53-DF8A4D35003D}"/>
              </a:ext>
            </a:extLst>
          </p:cNvPr>
          <p:cNvSpPr>
            <a:spLocks noGrp="1"/>
          </p:cNvSpPr>
          <p:nvPr>
            <p:ph idx="1"/>
          </p:nvPr>
        </p:nvSpPr>
        <p:spPr>
          <a:xfrm>
            <a:off x="1141413" y="1248937"/>
            <a:ext cx="9905998" cy="4542263"/>
          </a:xfrm>
        </p:spPr>
        <p:txBody>
          <a:bodyPr anchor="t">
            <a:normAutofit/>
          </a:bodyPr>
          <a:lstStyle/>
          <a:p>
            <a:pPr marL="457200" indent="-457200">
              <a:buFont typeface="+mj-lt"/>
              <a:buAutoNum type="arabicPeriod"/>
            </a:pPr>
            <a:r>
              <a:rPr lang="en-IN" dirty="0">
                <a:effectLst/>
                <a:latin typeface="Times New Roman" panose="02020603050405020304" pitchFamily="18" charset="0"/>
                <a:cs typeface="Times New Roman" panose="02020603050405020304" pitchFamily="18" charset="0"/>
              </a:rPr>
              <a:t>Distribution of Estimated Revenue</a:t>
            </a:r>
          </a:p>
          <a:p>
            <a:pPr algn="just">
              <a:buFont typeface="Wingdings" pitchFamily="2" charset="2"/>
              <a:buChar char="Ø"/>
            </a:pPr>
            <a:r>
              <a:rPr lang="en-IN" sz="1800" dirty="0">
                <a:effectLst/>
                <a:latin typeface="Times New Roman" panose="02020603050405020304" pitchFamily="18" charset="0"/>
                <a:cs typeface="Times New Roman" panose="02020603050405020304" pitchFamily="18" charset="0"/>
              </a:rPr>
              <a:t>A histogram showing the frequency of videos across different duration ranges. This helps understand the typical length of content on the channel.</a:t>
            </a:r>
          </a:p>
        </p:txBody>
      </p:sp>
      <p:pic>
        <p:nvPicPr>
          <p:cNvPr id="4" name="Picture 3">
            <a:extLst>
              <a:ext uri="{FF2B5EF4-FFF2-40B4-BE49-F238E27FC236}">
                <a16:creationId xmlns:a16="http://schemas.microsoft.com/office/drawing/2014/main" id="{6F4D0748-DFB0-653A-339F-A48072F745CC}"/>
              </a:ext>
            </a:extLst>
          </p:cNvPr>
          <p:cNvPicPr>
            <a:picLocks noChangeAspect="1"/>
          </p:cNvPicPr>
          <p:nvPr/>
        </p:nvPicPr>
        <p:blipFill>
          <a:blip r:embed="rId2"/>
          <a:srcRect r="4749"/>
          <a:stretch>
            <a:fillRect/>
          </a:stretch>
        </p:blipFill>
        <p:spPr>
          <a:xfrm>
            <a:off x="2404287" y="2497874"/>
            <a:ext cx="7380249" cy="3650166"/>
          </a:xfrm>
          <a:prstGeom prst="rect">
            <a:avLst/>
          </a:prstGeom>
        </p:spPr>
      </p:pic>
    </p:spTree>
    <p:extLst>
      <p:ext uri="{BB962C8B-B14F-4D97-AF65-F5344CB8AC3E}">
        <p14:creationId xmlns:p14="http://schemas.microsoft.com/office/powerpoint/2010/main" val="2106080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98AD6-84EB-6F8E-9758-12ED35946D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9C44BE-200A-5115-EFBE-A50AF59AC372}"/>
              </a:ext>
            </a:extLst>
          </p:cNvPr>
          <p:cNvSpPr>
            <a:spLocks noGrp="1"/>
          </p:cNvSpPr>
          <p:nvPr>
            <p:ph type="title"/>
          </p:nvPr>
        </p:nvSpPr>
        <p:spPr>
          <a:xfrm>
            <a:off x="1141413" y="609600"/>
            <a:ext cx="9905998" cy="639337"/>
          </a:xfrm>
        </p:spPr>
        <p:txBody>
          <a:bodyPr>
            <a:normAutofit/>
          </a:bodyPr>
          <a:lstStyle/>
          <a:p>
            <a:pPr algn="ctr"/>
            <a:r>
              <a:rPr lang="en-US" sz="2400" dirty="0">
                <a:latin typeface="Times New Roman" panose="02020603050405020304" pitchFamily="18" charset="0"/>
                <a:cs typeface="Times New Roman" panose="02020603050405020304" pitchFamily="18" charset="0"/>
              </a:rPr>
              <a:t>DATA VISUALIZATION AND INSIGHTS</a:t>
            </a:r>
          </a:p>
        </p:txBody>
      </p:sp>
      <p:sp>
        <p:nvSpPr>
          <p:cNvPr id="7" name="Content Placeholder 6">
            <a:extLst>
              <a:ext uri="{FF2B5EF4-FFF2-40B4-BE49-F238E27FC236}">
                <a16:creationId xmlns:a16="http://schemas.microsoft.com/office/drawing/2014/main" id="{D1DC87D2-1DCD-3CDA-A83E-FD2BBF4487FC}"/>
              </a:ext>
            </a:extLst>
          </p:cNvPr>
          <p:cNvSpPr>
            <a:spLocks noGrp="1"/>
          </p:cNvSpPr>
          <p:nvPr>
            <p:ph idx="1"/>
          </p:nvPr>
        </p:nvSpPr>
        <p:spPr>
          <a:xfrm>
            <a:off x="1141413" y="1248937"/>
            <a:ext cx="9905998" cy="4542264"/>
          </a:xfrm>
        </p:spPr>
        <p:txBody>
          <a:bodyPr anchor="t"/>
          <a:lstStyle/>
          <a:p>
            <a:pPr marL="457200" indent="-457200">
              <a:buFont typeface="+mj-lt"/>
              <a:buAutoNum type="arabicPeriod" startAt="2"/>
            </a:pPr>
            <a:r>
              <a:rPr lang="en-IN" dirty="0">
                <a:effectLst/>
                <a:latin typeface="Times New Roman" panose="02020603050405020304" pitchFamily="18" charset="0"/>
                <a:cs typeface="Times New Roman" panose="02020603050405020304" pitchFamily="18" charset="0"/>
              </a:rPr>
              <a:t>Distribution of estimated revenue</a:t>
            </a:r>
          </a:p>
          <a:p>
            <a:pPr algn="just">
              <a:buFont typeface="Wingdings" pitchFamily="2" charset="2"/>
              <a:buChar char="Ø"/>
            </a:pPr>
            <a:r>
              <a:rPr lang="en-IN" sz="1800" dirty="0">
                <a:effectLst/>
                <a:latin typeface="Times New Roman" panose="02020603050405020304" pitchFamily="18" charset="0"/>
                <a:cs typeface="Times New Roman" panose="02020603050405020304" pitchFamily="18" charset="0"/>
              </a:rPr>
              <a:t>This histogram shows how frequently different estimated revenue amounts occur in the dataset. The x-axis represents the </a:t>
            </a:r>
            <a:r>
              <a:rPr lang="en-IN" sz="1800" dirty="0">
                <a:latin typeface="Times New Roman" panose="02020603050405020304" pitchFamily="18" charset="0"/>
                <a:cs typeface="Times New Roman" panose="02020603050405020304" pitchFamily="18" charset="0"/>
              </a:rPr>
              <a:t>Estimated Revenue (USD)</a:t>
            </a:r>
            <a:r>
              <a:rPr lang="en-IN" sz="1800" dirty="0">
                <a:effectLst/>
                <a:latin typeface="Times New Roman" panose="02020603050405020304" pitchFamily="18" charset="0"/>
                <a:cs typeface="Times New Roman" panose="02020603050405020304" pitchFamily="18" charset="0"/>
              </a:rPr>
              <a:t> and the y-axis shows the </a:t>
            </a:r>
            <a:r>
              <a:rPr lang="en-IN" sz="1800" dirty="0">
                <a:latin typeface="Times New Roman" panose="02020603050405020304" pitchFamily="18" charset="0"/>
                <a:cs typeface="Times New Roman" panose="02020603050405020304" pitchFamily="18" charset="0"/>
              </a:rPr>
              <a:t>Frequency</a:t>
            </a:r>
            <a:r>
              <a:rPr lang="en-IN" sz="1800" dirty="0">
                <a:effectLst/>
                <a:latin typeface="Times New Roman" panose="02020603050405020304" pitchFamily="18" charset="0"/>
                <a:cs typeface="Times New Roman" panose="02020603050405020304" pitchFamily="18" charset="0"/>
              </a:rPr>
              <a:t> (how many channels fall into that revenue range). We can see that most channels have lower estimated revenue, with fewer channels generating very high revenue, indicating a right-skewed distribution.</a:t>
            </a:r>
            <a:endParaRPr lang="en-US" sz="180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37FE020A-DE75-B377-2A5C-8FDC4284279E}"/>
              </a:ext>
            </a:extLst>
          </p:cNvPr>
          <p:cNvPicPr>
            <a:picLocks noChangeAspect="1"/>
          </p:cNvPicPr>
          <p:nvPr/>
        </p:nvPicPr>
        <p:blipFill>
          <a:blip r:embed="rId2"/>
          <a:stretch>
            <a:fillRect/>
          </a:stretch>
        </p:blipFill>
        <p:spPr>
          <a:xfrm>
            <a:off x="3651365" y="3298867"/>
            <a:ext cx="4886093" cy="3131671"/>
          </a:xfrm>
          <a:prstGeom prst="rect">
            <a:avLst/>
          </a:prstGeom>
        </p:spPr>
      </p:pic>
    </p:spTree>
    <p:extLst>
      <p:ext uri="{BB962C8B-B14F-4D97-AF65-F5344CB8AC3E}">
        <p14:creationId xmlns:p14="http://schemas.microsoft.com/office/powerpoint/2010/main" val="21221918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CE17E4-90C3-C501-3C20-5D0AFA23A1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C65533-4DA6-D5D8-4973-CCE763037D24}"/>
              </a:ext>
            </a:extLst>
          </p:cNvPr>
          <p:cNvSpPr>
            <a:spLocks noGrp="1"/>
          </p:cNvSpPr>
          <p:nvPr>
            <p:ph type="title"/>
          </p:nvPr>
        </p:nvSpPr>
        <p:spPr>
          <a:xfrm>
            <a:off x="1141413" y="609600"/>
            <a:ext cx="9905998" cy="639337"/>
          </a:xfrm>
        </p:spPr>
        <p:txBody>
          <a:bodyPr>
            <a:normAutofit/>
          </a:bodyPr>
          <a:lstStyle/>
          <a:p>
            <a:pPr algn="ctr"/>
            <a:r>
              <a:rPr lang="en-US" sz="2400" dirty="0">
                <a:latin typeface="Times New Roman" panose="02020603050405020304" pitchFamily="18" charset="0"/>
                <a:cs typeface="Times New Roman" panose="02020603050405020304" pitchFamily="18" charset="0"/>
              </a:rPr>
              <a:t>DATA VISUALIZATION AND INSIGHTS</a:t>
            </a:r>
          </a:p>
        </p:txBody>
      </p:sp>
      <p:sp>
        <p:nvSpPr>
          <p:cNvPr id="7" name="Content Placeholder 6">
            <a:extLst>
              <a:ext uri="{FF2B5EF4-FFF2-40B4-BE49-F238E27FC236}">
                <a16:creationId xmlns:a16="http://schemas.microsoft.com/office/drawing/2014/main" id="{5DC41805-AE2A-DA8D-F343-E7599B463606}"/>
              </a:ext>
            </a:extLst>
          </p:cNvPr>
          <p:cNvSpPr>
            <a:spLocks noGrp="1"/>
          </p:cNvSpPr>
          <p:nvPr>
            <p:ph idx="1"/>
          </p:nvPr>
        </p:nvSpPr>
        <p:spPr>
          <a:xfrm>
            <a:off x="1141413" y="1248937"/>
            <a:ext cx="9905998" cy="4542264"/>
          </a:xfrm>
        </p:spPr>
        <p:txBody>
          <a:bodyPr anchor="t"/>
          <a:lstStyle/>
          <a:p>
            <a:pPr marL="457200" indent="-457200">
              <a:buFont typeface="+mj-lt"/>
              <a:buAutoNum type="arabicPeriod" startAt="3"/>
            </a:pPr>
            <a:r>
              <a:rPr lang="en-US" dirty="0">
                <a:latin typeface="Times New Roman" panose="02020603050405020304" pitchFamily="18" charset="0"/>
                <a:cs typeface="Times New Roman" panose="02020603050405020304" pitchFamily="18" charset="0"/>
              </a:rPr>
              <a:t>Youtube channel revenue predictor </a:t>
            </a:r>
          </a:p>
          <a:p>
            <a:pPr algn="just">
              <a:buFont typeface="Wingdings" pitchFamily="2" charset="2"/>
              <a:buChar char="Ø"/>
            </a:pPr>
            <a:r>
              <a:rPr lang="en-IN" sz="1800" dirty="0">
                <a:effectLst/>
                <a:latin typeface="Times New Roman" panose="02020603050405020304" pitchFamily="18" charset="0"/>
                <a:cs typeface="Times New Roman" panose="02020603050405020304" pitchFamily="18" charset="0"/>
              </a:rPr>
              <a:t>Streamlit based YouTube channel revenue predictor It allows users to input various performance metrics of a YouTube channel (like views, watch time, subscribers, etc.) and then utilizes a pre-trained machine learning model to provide an estimated revenue in real-time. Essentially, it's a user-friendly interface to demonstrate and use your predictive analytics model for YouTube performance.</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33893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20A18-1A2C-76F4-2D8A-DB3246460E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2CE4BD-C98F-0EAA-7F8F-72E4CA11F802}"/>
              </a:ext>
            </a:extLst>
          </p:cNvPr>
          <p:cNvSpPr>
            <a:spLocks noGrp="1"/>
          </p:cNvSpPr>
          <p:nvPr>
            <p:ph type="title"/>
          </p:nvPr>
        </p:nvSpPr>
        <p:spPr>
          <a:xfrm>
            <a:off x="1141413" y="609600"/>
            <a:ext cx="9905998" cy="639337"/>
          </a:xfrm>
        </p:spPr>
        <p:txBody>
          <a:bodyPr>
            <a:normAutofit/>
          </a:bodyPr>
          <a:lstStyle/>
          <a:p>
            <a:pPr algn="ctr"/>
            <a:r>
              <a:rPr lang="en-US" sz="2400" dirty="0">
                <a:latin typeface="Times New Roman" panose="02020603050405020304" pitchFamily="18" charset="0"/>
                <a:cs typeface="Times New Roman" panose="02020603050405020304" pitchFamily="18" charset="0"/>
              </a:rPr>
              <a:t>DATA VISUALIZATION AND INSIGHTS</a:t>
            </a:r>
          </a:p>
        </p:txBody>
      </p:sp>
      <p:sp>
        <p:nvSpPr>
          <p:cNvPr id="7" name="Content Placeholder 6">
            <a:extLst>
              <a:ext uri="{FF2B5EF4-FFF2-40B4-BE49-F238E27FC236}">
                <a16:creationId xmlns:a16="http://schemas.microsoft.com/office/drawing/2014/main" id="{6D68441E-6363-2E4B-106D-489C480E7D2E}"/>
              </a:ext>
            </a:extLst>
          </p:cNvPr>
          <p:cNvSpPr>
            <a:spLocks noGrp="1"/>
          </p:cNvSpPr>
          <p:nvPr>
            <p:ph idx="1"/>
          </p:nvPr>
        </p:nvSpPr>
        <p:spPr>
          <a:xfrm>
            <a:off x="1141413" y="1248937"/>
            <a:ext cx="9905998" cy="4542264"/>
          </a:xfrm>
        </p:spPr>
        <p:txBody>
          <a:bodyPr anchor="t"/>
          <a:lstStyle/>
          <a:p>
            <a:pPr marL="0" indent="0">
              <a:buNone/>
            </a:pPr>
            <a:r>
              <a:rPr lang="en-US" b="1" dirty="0">
                <a:latin typeface="Times New Roman" panose="02020603050405020304" pitchFamily="18" charset="0"/>
                <a:cs typeface="Times New Roman" panose="02020603050405020304" pitchFamily="18" charset="0"/>
              </a:rPr>
              <a:t>Youtube channel revenue predictor </a:t>
            </a:r>
          </a:p>
        </p:txBody>
      </p:sp>
      <p:pic>
        <p:nvPicPr>
          <p:cNvPr id="3" name="YT_Performance_model_rec.mov">
            <a:hlinkClick r:id="" action="ppaction://media"/>
            <a:extLst>
              <a:ext uri="{FF2B5EF4-FFF2-40B4-BE49-F238E27FC236}">
                <a16:creationId xmlns:a16="http://schemas.microsoft.com/office/drawing/2014/main" id="{8B464C39-C4FF-E6E1-BCF0-6F54308A5E8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15515" y="1783097"/>
            <a:ext cx="6361578" cy="4123333"/>
          </a:xfrm>
          <a:prstGeom prst="rect">
            <a:avLst/>
          </a:prstGeom>
        </p:spPr>
      </p:pic>
    </p:spTree>
    <p:extLst>
      <p:ext uri="{BB962C8B-B14F-4D97-AF65-F5344CB8AC3E}">
        <p14:creationId xmlns:p14="http://schemas.microsoft.com/office/powerpoint/2010/main" val="1915903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0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6734F-0EAC-6FA0-4D47-082BEC9703FD}"/>
              </a:ext>
            </a:extLst>
          </p:cNvPr>
          <p:cNvSpPr>
            <a:spLocks noGrp="1"/>
          </p:cNvSpPr>
          <p:nvPr>
            <p:ph type="ctrTitle"/>
          </p:nvPr>
        </p:nvSpPr>
        <p:spPr>
          <a:xfrm>
            <a:off x="1751012" y="609601"/>
            <a:ext cx="8676222" cy="628184"/>
          </a:xfrm>
        </p:spPr>
        <p:txBody>
          <a:bodyPr>
            <a:normAutofit/>
          </a:bodyPr>
          <a:lstStyle/>
          <a:p>
            <a:r>
              <a:rPr lang="en-US" sz="2400" b="1" dirty="0">
                <a:latin typeface="Times New Roman" panose="02020603050405020304" pitchFamily="18" charset="0"/>
                <a:cs typeface="Times New Roman" panose="02020603050405020304" pitchFamily="18" charset="0"/>
              </a:rPr>
              <a:t>conclusion</a:t>
            </a:r>
          </a:p>
        </p:txBody>
      </p:sp>
      <p:sp>
        <p:nvSpPr>
          <p:cNvPr id="3" name="Subtitle 2">
            <a:extLst>
              <a:ext uri="{FF2B5EF4-FFF2-40B4-BE49-F238E27FC236}">
                <a16:creationId xmlns:a16="http://schemas.microsoft.com/office/drawing/2014/main" id="{908031F1-9AA3-994D-A03D-3D4865E12223}"/>
              </a:ext>
            </a:extLst>
          </p:cNvPr>
          <p:cNvSpPr>
            <a:spLocks noGrp="1"/>
          </p:cNvSpPr>
          <p:nvPr>
            <p:ph type="subTitle" idx="1"/>
          </p:nvPr>
        </p:nvSpPr>
        <p:spPr>
          <a:xfrm>
            <a:off x="1751012" y="1416205"/>
            <a:ext cx="8676222" cy="4374995"/>
          </a:xfrm>
        </p:spPr>
        <p:txBody>
          <a:bodyPr>
            <a:normAutofit/>
          </a:bodyPr>
          <a:lstStyle/>
          <a:p>
            <a:pPr marL="342900" indent="-342900" algn="just">
              <a:buFont typeface="Wingdings" pitchFamily="2" charset="2"/>
              <a:buChar char="v"/>
            </a:pPr>
            <a:r>
              <a:rPr lang="en-IN" sz="1800" dirty="0">
                <a:effectLst/>
                <a:latin typeface="Times New Roman" panose="02020603050405020304" pitchFamily="18" charset="0"/>
                <a:cs typeface="Times New Roman" panose="02020603050405020304" pitchFamily="18" charset="0"/>
              </a:rPr>
              <a:t>Successfully developed a machine learning model to predict YouTube channel revenue, providing content creators with a valuable tool for strategic planning.</a:t>
            </a:r>
          </a:p>
          <a:p>
            <a:pPr algn="just"/>
            <a:endParaRPr lang="en-IN" sz="1800" dirty="0">
              <a:effectLst/>
              <a:latin typeface="Times New Roman" panose="02020603050405020304" pitchFamily="18" charset="0"/>
              <a:cs typeface="Times New Roman" panose="02020603050405020304" pitchFamily="18" charset="0"/>
            </a:endParaRPr>
          </a:p>
          <a:p>
            <a:pPr marL="342900" indent="-342900" algn="just">
              <a:buFont typeface="Wingdings" pitchFamily="2" charset="2"/>
              <a:buChar char="v"/>
            </a:pPr>
            <a:r>
              <a:rPr lang="en-IN" sz="1800" dirty="0">
                <a:effectLst/>
                <a:latin typeface="Times New Roman" panose="02020603050405020304" pitchFamily="18" charset="0"/>
                <a:cs typeface="Times New Roman" panose="02020603050405020304" pitchFamily="18" charset="0"/>
              </a:rPr>
              <a:t>Identified that metrics such as </a:t>
            </a:r>
            <a:r>
              <a:rPr lang="en-IN" sz="1800" b="1" dirty="0">
                <a:effectLst/>
                <a:latin typeface="Times New Roman" panose="02020603050405020304" pitchFamily="18" charset="0"/>
                <a:cs typeface="Times New Roman" panose="02020603050405020304" pitchFamily="18" charset="0"/>
              </a:rPr>
              <a:t>Views, Watch Time (hours), Subscribers, Likes, and Impressions</a:t>
            </a:r>
            <a:r>
              <a:rPr lang="en-IN" sz="1800" dirty="0">
                <a:effectLst/>
                <a:latin typeface="Times New Roman" panose="02020603050405020304" pitchFamily="18" charset="0"/>
                <a:cs typeface="Times New Roman" panose="02020603050405020304" pitchFamily="18" charset="0"/>
              </a:rPr>
              <a:t> are highly correlated with and influential in determining estimated revenue.</a:t>
            </a:r>
          </a:p>
          <a:p>
            <a:pPr algn="just"/>
            <a:endParaRPr lang="en-IN" sz="1800" dirty="0">
              <a:effectLst/>
              <a:latin typeface="Times New Roman" panose="02020603050405020304" pitchFamily="18" charset="0"/>
              <a:cs typeface="Times New Roman" panose="02020603050405020304" pitchFamily="18" charset="0"/>
            </a:endParaRPr>
          </a:p>
          <a:p>
            <a:pPr marL="342900" indent="-342900" algn="just">
              <a:buFont typeface="Wingdings" pitchFamily="2" charset="2"/>
              <a:buChar char="v"/>
            </a:pPr>
            <a:r>
              <a:rPr lang="en-IN" sz="1800" dirty="0">
                <a:effectLst/>
                <a:latin typeface="Times New Roman" panose="02020603050405020304" pitchFamily="18" charset="0"/>
                <a:cs typeface="Times New Roman" panose="02020603050405020304" pitchFamily="18" charset="0"/>
              </a:rPr>
              <a:t>The analysis provides actionable insights for optimizing content strategy, focusing on engagement metrics and video characteristics that maximize earnings.</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7979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A4813-5B57-FCAE-0516-E9406B009295}"/>
              </a:ext>
            </a:extLst>
          </p:cNvPr>
          <p:cNvSpPr>
            <a:spLocks noGrp="1"/>
          </p:cNvSpPr>
          <p:nvPr>
            <p:ph type="title"/>
          </p:nvPr>
        </p:nvSpPr>
        <p:spPr>
          <a:xfrm>
            <a:off x="1141413" y="609600"/>
            <a:ext cx="9905998" cy="866660"/>
          </a:xfrm>
        </p:spPr>
        <p:txBody>
          <a:bodyPr>
            <a:normAutofit/>
          </a:bodyPr>
          <a:lstStyle/>
          <a:p>
            <a:pPr algn="ctr"/>
            <a:r>
              <a:rPr lang="en-US" sz="2400" dirty="0">
                <a:latin typeface="Times New Roman" panose="02020603050405020304" pitchFamily="18" charset="0"/>
                <a:cs typeface="Times New Roman" panose="02020603050405020304" pitchFamily="18" charset="0"/>
              </a:rPr>
              <a:t>The thankyou note</a:t>
            </a:r>
          </a:p>
        </p:txBody>
      </p:sp>
      <p:sp>
        <p:nvSpPr>
          <p:cNvPr id="3" name="Content Placeholder 2">
            <a:extLst>
              <a:ext uri="{FF2B5EF4-FFF2-40B4-BE49-F238E27FC236}">
                <a16:creationId xmlns:a16="http://schemas.microsoft.com/office/drawing/2014/main" id="{9242C1B1-F95A-18CA-4AC0-8890A94CC012}"/>
              </a:ext>
            </a:extLst>
          </p:cNvPr>
          <p:cNvSpPr>
            <a:spLocks noGrp="1"/>
          </p:cNvSpPr>
          <p:nvPr>
            <p:ph idx="1"/>
          </p:nvPr>
        </p:nvSpPr>
        <p:spPr>
          <a:xfrm>
            <a:off x="1141413" y="1476261"/>
            <a:ext cx="9905998" cy="4314940"/>
          </a:xfrm>
        </p:spPr>
        <p:txBody>
          <a:bodyPr anchor="t">
            <a:normAutofit/>
          </a:bodyPr>
          <a:lstStyle/>
          <a:p>
            <a:pPr marL="0" indent="0">
              <a:buNone/>
            </a:pPr>
            <a:r>
              <a:rPr lang="en-US" sz="1800" dirty="0">
                <a:latin typeface="Times New Roman" panose="02020603050405020304" pitchFamily="18" charset="0"/>
                <a:cs typeface="Times New Roman" panose="02020603050405020304" pitchFamily="18" charset="0"/>
              </a:rPr>
              <a:t>I am truly grateful towards unified mentor for giving me this wonderful opportunity to work as a data analyst intern for this past 2 months, I have learned about many concepts that will be essential for my data analyst journey in coming future. The detailed and full projects of mine will be provided in the git hub link below.</a:t>
            </a: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endParaRPr lang="en-US" sz="1800" dirty="0">
              <a:latin typeface="Times New Roman" panose="02020603050405020304" pitchFamily="18" charset="0"/>
              <a:cs typeface="Times New Roman" panose="02020603050405020304" pitchFamily="18" charset="0"/>
            </a:endParaRPr>
          </a:p>
          <a:p>
            <a:pPr marL="0" indent="0">
              <a:buNone/>
            </a:pPr>
            <a:r>
              <a:rPr lang="en-US" sz="1800" dirty="0">
                <a:latin typeface="Times New Roman" panose="02020603050405020304" pitchFamily="18" charset="0"/>
                <a:cs typeface="Times New Roman" panose="02020603050405020304" pitchFamily="18" charset="0"/>
              </a:rPr>
              <a:t>Project  : </a:t>
            </a:r>
            <a:r>
              <a:rPr lang="en-US" sz="1800" dirty="0">
                <a:latin typeface="Times New Roman" panose="02020603050405020304" pitchFamily="18" charset="0"/>
                <a:cs typeface="Times New Roman" panose="02020603050405020304" pitchFamily="18" charset="0"/>
                <a:hlinkClick r:id="rId2"/>
              </a:rPr>
              <a:t>Unlocking YouTube channel performance secrets</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81576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8C964-FFEE-DBA5-0F7A-8520F0626A6B}"/>
              </a:ext>
            </a:extLst>
          </p:cNvPr>
          <p:cNvSpPr>
            <a:spLocks noGrp="1"/>
          </p:cNvSpPr>
          <p:nvPr>
            <p:ph type="title"/>
          </p:nvPr>
        </p:nvSpPr>
        <p:spPr>
          <a:xfrm>
            <a:off x="1141413" y="609600"/>
            <a:ext cx="9905998" cy="572429"/>
          </a:xfrm>
        </p:spPr>
        <p:txBody>
          <a:bodyPr>
            <a:noAutofit/>
          </a:bodyPr>
          <a:lstStyle/>
          <a:p>
            <a:pPr algn="ctr"/>
            <a:r>
              <a:rPr lang="en-US" b="1" dirty="0">
                <a:latin typeface="Times New Roman" panose="02020603050405020304" pitchFamily="18" charset="0"/>
                <a:cs typeface="Times New Roman" panose="02020603050405020304" pitchFamily="18" charset="0"/>
              </a:rPr>
              <a:t>Unlocking Youtube channel performance secrets </a:t>
            </a:r>
          </a:p>
        </p:txBody>
      </p:sp>
      <p:pic>
        <p:nvPicPr>
          <p:cNvPr id="3" name="Picture 2">
            <a:extLst>
              <a:ext uri="{FF2B5EF4-FFF2-40B4-BE49-F238E27FC236}">
                <a16:creationId xmlns:a16="http://schemas.microsoft.com/office/drawing/2014/main" id="{3B806E87-2822-ECEB-418C-FE8AF8D6C40E}"/>
              </a:ext>
            </a:extLst>
          </p:cNvPr>
          <p:cNvPicPr>
            <a:picLocks noChangeAspect="1"/>
          </p:cNvPicPr>
          <p:nvPr/>
        </p:nvPicPr>
        <p:blipFill>
          <a:blip r:embed="rId2"/>
          <a:stretch>
            <a:fillRect/>
          </a:stretch>
        </p:blipFill>
        <p:spPr>
          <a:xfrm>
            <a:off x="4552783" y="1516566"/>
            <a:ext cx="2624662" cy="5040351"/>
          </a:xfrm>
          <a:prstGeom prst="rect">
            <a:avLst/>
          </a:prstGeom>
        </p:spPr>
      </p:pic>
    </p:spTree>
    <p:extLst>
      <p:ext uri="{BB962C8B-B14F-4D97-AF65-F5344CB8AC3E}">
        <p14:creationId xmlns:p14="http://schemas.microsoft.com/office/powerpoint/2010/main" val="12479446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B9276-3D7C-11F1-8BC5-704F05E5B308}"/>
              </a:ext>
            </a:extLst>
          </p:cNvPr>
          <p:cNvSpPr>
            <a:spLocks noGrp="1"/>
          </p:cNvSpPr>
          <p:nvPr>
            <p:ph type="title"/>
          </p:nvPr>
        </p:nvSpPr>
        <p:spPr>
          <a:xfrm>
            <a:off x="1143001" y="1887556"/>
            <a:ext cx="9905998" cy="1905000"/>
          </a:xfrm>
        </p:spPr>
        <p:txBody>
          <a:bodyPr/>
          <a:lstStyle/>
          <a:p>
            <a:pPr algn="ctr"/>
            <a:r>
              <a:rPr lang="en-US" b="1" dirty="0">
                <a:latin typeface="Times New Roman" panose="02020603050405020304" pitchFamily="18" charset="0"/>
                <a:cs typeface="Times New Roman" panose="02020603050405020304" pitchFamily="18" charset="0"/>
              </a:rPr>
              <a:t>thankyou</a:t>
            </a:r>
          </a:p>
        </p:txBody>
      </p:sp>
    </p:spTree>
    <p:extLst>
      <p:ext uri="{BB962C8B-B14F-4D97-AF65-F5344CB8AC3E}">
        <p14:creationId xmlns:p14="http://schemas.microsoft.com/office/powerpoint/2010/main" val="4197535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41C8B-0565-77B0-C61B-270FFB5522E3}"/>
              </a:ext>
            </a:extLst>
          </p:cNvPr>
          <p:cNvSpPr>
            <a:spLocks noGrp="1"/>
          </p:cNvSpPr>
          <p:nvPr>
            <p:ph type="title"/>
          </p:nvPr>
        </p:nvSpPr>
        <p:spPr>
          <a:xfrm>
            <a:off x="1141413" y="609600"/>
            <a:ext cx="9905998" cy="457200"/>
          </a:xfrm>
        </p:spPr>
        <p:txBody>
          <a:bodyPr>
            <a:normAutofit/>
          </a:bodyPr>
          <a:lstStyle/>
          <a:p>
            <a:pPr algn="ctr"/>
            <a:r>
              <a:rPr lang="en-US" sz="2400" b="1" dirty="0">
                <a:latin typeface="Times New Roman" panose="02020603050405020304" pitchFamily="18" charset="0"/>
                <a:cs typeface="Times New Roman" panose="02020603050405020304" pitchFamily="18" charset="0"/>
              </a:rPr>
              <a:t>contents</a:t>
            </a:r>
          </a:p>
        </p:txBody>
      </p:sp>
      <p:sp>
        <p:nvSpPr>
          <p:cNvPr id="3" name="Content Placeholder 2">
            <a:extLst>
              <a:ext uri="{FF2B5EF4-FFF2-40B4-BE49-F238E27FC236}">
                <a16:creationId xmlns:a16="http://schemas.microsoft.com/office/drawing/2014/main" id="{D1DC9EE5-00F2-B360-B50D-44EE9729DF66}"/>
              </a:ext>
            </a:extLst>
          </p:cNvPr>
          <p:cNvSpPr>
            <a:spLocks noGrp="1"/>
          </p:cNvSpPr>
          <p:nvPr>
            <p:ph idx="1"/>
          </p:nvPr>
        </p:nvSpPr>
        <p:spPr>
          <a:xfrm>
            <a:off x="1141413" y="1260089"/>
            <a:ext cx="9905998" cy="4531112"/>
          </a:xfrm>
        </p:spPr>
        <p:txBody>
          <a:bodyPr anchor="t"/>
          <a:lstStyle/>
          <a:p>
            <a:pPr>
              <a:buFont typeface="Wingdings" pitchFamily="2" charset="2"/>
              <a:buChar char="v"/>
            </a:pPr>
            <a:r>
              <a:rPr lang="en-US" dirty="0"/>
              <a:t>Introduction</a:t>
            </a:r>
          </a:p>
          <a:p>
            <a:pPr>
              <a:buFont typeface="Wingdings" pitchFamily="2" charset="2"/>
              <a:buChar char="v"/>
            </a:pPr>
            <a:r>
              <a:rPr lang="en-US" dirty="0"/>
              <a:t>Project objectives</a:t>
            </a:r>
          </a:p>
          <a:p>
            <a:pPr>
              <a:buFont typeface="Wingdings" pitchFamily="2" charset="2"/>
              <a:buChar char="v"/>
            </a:pPr>
            <a:r>
              <a:rPr lang="en-US" dirty="0"/>
              <a:t>Tools and technology used</a:t>
            </a:r>
          </a:p>
          <a:p>
            <a:pPr>
              <a:buFont typeface="Wingdings" pitchFamily="2" charset="2"/>
              <a:buChar char="v"/>
            </a:pPr>
            <a:r>
              <a:rPr lang="en-US" dirty="0"/>
              <a:t>Methodology ( steps performed and outputs )</a:t>
            </a:r>
          </a:p>
          <a:p>
            <a:pPr>
              <a:buFont typeface="Wingdings" pitchFamily="2" charset="2"/>
              <a:buChar char="v"/>
            </a:pPr>
            <a:r>
              <a:rPr lang="en-US" dirty="0"/>
              <a:t>Data visualization and insights</a:t>
            </a:r>
          </a:p>
          <a:p>
            <a:pPr>
              <a:buFont typeface="Wingdings" pitchFamily="2" charset="2"/>
              <a:buChar char="v"/>
            </a:pPr>
            <a:r>
              <a:rPr lang="en-US" dirty="0"/>
              <a:t>conclusion</a:t>
            </a:r>
          </a:p>
          <a:p>
            <a:pPr>
              <a:buFont typeface="Wingdings" pitchFamily="2" charset="2"/>
              <a:buChar char="v"/>
            </a:pPr>
            <a:endParaRPr lang="en-US" dirty="0"/>
          </a:p>
          <a:p>
            <a:pPr>
              <a:buFont typeface="Wingdings" pitchFamily="2" charset="2"/>
              <a:buChar char="v"/>
            </a:pPr>
            <a:endParaRPr lang="en-US" dirty="0"/>
          </a:p>
        </p:txBody>
      </p:sp>
    </p:spTree>
    <p:extLst>
      <p:ext uri="{BB962C8B-B14F-4D97-AF65-F5344CB8AC3E}">
        <p14:creationId xmlns:p14="http://schemas.microsoft.com/office/powerpoint/2010/main" val="1924398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57C77-710E-ED5F-CD2E-BB20F45BCA1A}"/>
              </a:ext>
            </a:extLst>
          </p:cNvPr>
          <p:cNvSpPr>
            <a:spLocks noGrp="1"/>
          </p:cNvSpPr>
          <p:nvPr>
            <p:ph type="title"/>
          </p:nvPr>
        </p:nvSpPr>
        <p:spPr>
          <a:xfrm>
            <a:off x="1141413" y="609600"/>
            <a:ext cx="9905998" cy="639337"/>
          </a:xfrm>
        </p:spPr>
        <p:txBody>
          <a:bodyPr>
            <a:normAutofit/>
          </a:bodyPr>
          <a:lstStyle/>
          <a:p>
            <a:pPr algn="ctr"/>
            <a:r>
              <a:rPr lang="en-US" sz="2400"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E2299AA5-EFC6-102F-CA15-955D08D3999B}"/>
              </a:ext>
            </a:extLst>
          </p:cNvPr>
          <p:cNvSpPr>
            <a:spLocks noGrp="1"/>
          </p:cNvSpPr>
          <p:nvPr>
            <p:ph idx="1"/>
          </p:nvPr>
        </p:nvSpPr>
        <p:spPr>
          <a:xfrm>
            <a:off x="2330605" y="1248937"/>
            <a:ext cx="7549375" cy="4542263"/>
          </a:xfrm>
        </p:spPr>
        <p:txBody>
          <a:bodyPr anchor="t"/>
          <a:lstStyle/>
          <a:p>
            <a:endParaRPr lang="en-IN" dirty="0">
              <a:effectLst/>
            </a:endParaRPr>
          </a:p>
          <a:p>
            <a:pPr marL="457200" lvl="1" indent="0" algn="just">
              <a:buNone/>
            </a:pPr>
            <a:r>
              <a:rPr lang="en-IN" dirty="0">
                <a:effectLst/>
                <a:latin typeface="Times New Roman" panose="02020603050405020304" pitchFamily="18" charset="0"/>
                <a:cs typeface="Times New Roman" panose="02020603050405020304" pitchFamily="18" charset="0"/>
              </a:rPr>
              <a:t>This project analyses YouTube channel performance data to understand the key metrics that drive channel growth and revenue.</a:t>
            </a:r>
          </a:p>
          <a:p>
            <a:pPr marL="457200" lvl="1" indent="0" algn="just">
              <a:buNone/>
            </a:pPr>
            <a:r>
              <a:rPr lang="en-IN" dirty="0">
                <a:effectLst/>
                <a:latin typeface="Times New Roman" panose="02020603050405020304" pitchFamily="18" charset="0"/>
                <a:cs typeface="Times New Roman" panose="02020603050405020304" pitchFamily="18" charset="0"/>
              </a:rPr>
              <a:t>It culminates in the development of a predictive model to estimate YouTube channel revenue based on various performance indicators.</a:t>
            </a:r>
          </a:p>
          <a:p>
            <a:pPr marL="457200" lvl="1" indent="0" algn="just">
              <a:buNone/>
            </a:pPr>
            <a:r>
              <a:rPr lang="en-IN" dirty="0">
                <a:effectLst/>
                <a:latin typeface="Times New Roman" panose="02020603050405020304" pitchFamily="18" charset="0"/>
                <a:cs typeface="Times New Roman" panose="02020603050405020304" pitchFamily="18" charset="0"/>
              </a:rPr>
              <a:t>Gain insights into YouTube analytics and leverage machine learning to forecast channel earnings.</a:t>
            </a:r>
          </a:p>
          <a:p>
            <a:pPr marL="0" indent="0">
              <a:buNone/>
            </a:pPr>
            <a:endParaRPr lang="en-US" dirty="0"/>
          </a:p>
        </p:txBody>
      </p:sp>
    </p:spTree>
    <p:extLst>
      <p:ext uri="{BB962C8B-B14F-4D97-AF65-F5344CB8AC3E}">
        <p14:creationId xmlns:p14="http://schemas.microsoft.com/office/powerpoint/2010/main" val="2368961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E412F-B41E-C84A-BF42-325286C2D06C}"/>
              </a:ext>
            </a:extLst>
          </p:cNvPr>
          <p:cNvSpPr>
            <a:spLocks noGrp="1"/>
          </p:cNvSpPr>
          <p:nvPr>
            <p:ph type="title"/>
          </p:nvPr>
        </p:nvSpPr>
        <p:spPr>
          <a:xfrm>
            <a:off x="1141413" y="609600"/>
            <a:ext cx="9905998" cy="572429"/>
          </a:xfrm>
        </p:spPr>
        <p:txBody>
          <a:bodyPr>
            <a:normAutofit/>
          </a:bodyPr>
          <a:lstStyle/>
          <a:p>
            <a:pPr algn="ctr"/>
            <a:r>
              <a:rPr lang="en-US" sz="2400" b="1" dirty="0">
                <a:latin typeface="Times New Roman" panose="02020603050405020304" pitchFamily="18" charset="0"/>
                <a:cs typeface="Times New Roman" panose="02020603050405020304" pitchFamily="18" charset="0"/>
              </a:rPr>
              <a:t>Project objectives</a:t>
            </a:r>
          </a:p>
        </p:txBody>
      </p:sp>
      <p:sp>
        <p:nvSpPr>
          <p:cNvPr id="3" name="Content Placeholder 2">
            <a:extLst>
              <a:ext uri="{FF2B5EF4-FFF2-40B4-BE49-F238E27FC236}">
                <a16:creationId xmlns:a16="http://schemas.microsoft.com/office/drawing/2014/main" id="{A77135ED-B466-6D0C-B41F-868A400EB941}"/>
              </a:ext>
            </a:extLst>
          </p:cNvPr>
          <p:cNvSpPr>
            <a:spLocks noGrp="1"/>
          </p:cNvSpPr>
          <p:nvPr>
            <p:ph idx="1"/>
          </p:nvPr>
        </p:nvSpPr>
        <p:spPr>
          <a:xfrm>
            <a:off x="2564779" y="1182029"/>
            <a:ext cx="7147933" cy="4609171"/>
          </a:xfrm>
        </p:spPr>
        <p:txBody>
          <a:bodyPr anchor="t"/>
          <a:lstStyle/>
          <a:p>
            <a:pPr algn="just">
              <a:buFont typeface="Wingdings" pitchFamily="2" charset="2"/>
              <a:buChar char="v"/>
            </a:pPr>
            <a:r>
              <a:rPr lang="en-IN" sz="1800" dirty="0">
                <a:latin typeface="Times New Roman" panose="02020603050405020304" pitchFamily="18" charset="0"/>
                <a:cs typeface="Times New Roman" panose="02020603050405020304" pitchFamily="18" charset="0"/>
              </a:rPr>
              <a:t>perform comprehensive data cleaning and preprocessing on the raw YouTube analytics dataset.</a:t>
            </a:r>
          </a:p>
          <a:p>
            <a:pPr algn="just">
              <a:buFont typeface="Wingdings" pitchFamily="2" charset="2"/>
              <a:buChar char="v"/>
            </a:pPr>
            <a:r>
              <a:rPr lang="en-IN" sz="1800" dirty="0">
                <a:latin typeface="Times New Roman" panose="02020603050405020304" pitchFamily="18" charset="0"/>
                <a:cs typeface="Times New Roman" panose="02020603050405020304" pitchFamily="18" charset="0"/>
              </a:rPr>
              <a:t>conduct Exploratory Data Analysis (EDA) to identify patterns, trends, and correlations among different performance metrics.</a:t>
            </a:r>
          </a:p>
          <a:p>
            <a:pPr algn="just">
              <a:buFont typeface="Wingdings" pitchFamily="2" charset="2"/>
              <a:buChar char="v"/>
            </a:pPr>
            <a:r>
              <a:rPr lang="en-IN" sz="1800" dirty="0">
                <a:latin typeface="Times New Roman" panose="02020603050405020304" pitchFamily="18" charset="0"/>
                <a:cs typeface="Times New Roman" panose="02020603050405020304" pitchFamily="18" charset="0"/>
              </a:rPr>
              <a:t>determine the most influential factors contributing to YouTube channel revenue.</a:t>
            </a:r>
          </a:p>
          <a:p>
            <a:pPr algn="just">
              <a:buFont typeface="Wingdings" pitchFamily="2" charset="2"/>
              <a:buChar char="v"/>
            </a:pPr>
            <a:r>
              <a:rPr lang="en-IN" sz="1800" dirty="0">
                <a:effectLst/>
                <a:latin typeface="Times New Roman" panose="02020603050405020304" pitchFamily="18" charset="0"/>
                <a:cs typeface="Times New Roman" panose="02020603050405020304" pitchFamily="18" charset="0"/>
              </a:rPr>
              <a:t>build a robust machine learning model capable of accurately predicting a YouTube channel's estimated revenue (USD) based on its performance metrics.</a:t>
            </a:r>
            <a:endParaRPr lang="en-IN" sz="1800" dirty="0">
              <a:latin typeface="Times New Roman" panose="02020603050405020304" pitchFamily="18" charset="0"/>
              <a:cs typeface="Times New Roman" panose="02020603050405020304" pitchFamily="18" charset="0"/>
            </a:endParaRPr>
          </a:p>
          <a:p>
            <a:pPr algn="just">
              <a:buFont typeface="Wingdings" pitchFamily="2" charset="2"/>
              <a:buChar char="v"/>
            </a:pPr>
            <a:r>
              <a:rPr lang="en-IN" sz="1800" dirty="0">
                <a:latin typeface="Times New Roman" panose="02020603050405020304" pitchFamily="18" charset="0"/>
                <a:cs typeface="Times New Roman" panose="02020603050405020304" pitchFamily="18" charset="0"/>
              </a:rPr>
              <a:t>provide a tool for content creators to estimate potential earnings and optimize their strategy.</a:t>
            </a:r>
          </a:p>
          <a:p>
            <a:pPr marL="0" indent="0">
              <a:buNone/>
            </a:pPr>
            <a:endParaRPr lang="en-US" dirty="0"/>
          </a:p>
        </p:txBody>
      </p:sp>
    </p:spTree>
    <p:extLst>
      <p:ext uri="{BB962C8B-B14F-4D97-AF65-F5344CB8AC3E}">
        <p14:creationId xmlns:p14="http://schemas.microsoft.com/office/powerpoint/2010/main" val="653751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163CA-4C08-A464-E377-B6E81A42997F}"/>
              </a:ext>
            </a:extLst>
          </p:cNvPr>
          <p:cNvSpPr>
            <a:spLocks noGrp="1"/>
          </p:cNvSpPr>
          <p:nvPr>
            <p:ph type="title"/>
          </p:nvPr>
        </p:nvSpPr>
        <p:spPr>
          <a:xfrm>
            <a:off x="1141413" y="609600"/>
            <a:ext cx="9905998" cy="457200"/>
          </a:xfrm>
        </p:spPr>
        <p:txBody>
          <a:bodyPr>
            <a:normAutofit/>
          </a:bodyPr>
          <a:lstStyle/>
          <a:p>
            <a:pPr algn="ctr"/>
            <a:r>
              <a:rPr lang="en-US" sz="2400" b="1" dirty="0">
                <a:latin typeface="Times New Roman" panose="02020603050405020304" pitchFamily="18" charset="0"/>
                <a:cs typeface="Times New Roman" panose="02020603050405020304" pitchFamily="18" charset="0"/>
              </a:rPr>
              <a:t>Tools and technologies  used</a:t>
            </a:r>
          </a:p>
        </p:txBody>
      </p:sp>
      <p:sp>
        <p:nvSpPr>
          <p:cNvPr id="3" name="Content Placeholder 2">
            <a:extLst>
              <a:ext uri="{FF2B5EF4-FFF2-40B4-BE49-F238E27FC236}">
                <a16:creationId xmlns:a16="http://schemas.microsoft.com/office/drawing/2014/main" id="{95F14D99-0148-A559-85C1-3B21F9A83B10}"/>
              </a:ext>
            </a:extLst>
          </p:cNvPr>
          <p:cNvSpPr>
            <a:spLocks noGrp="1"/>
          </p:cNvSpPr>
          <p:nvPr>
            <p:ph idx="1"/>
          </p:nvPr>
        </p:nvSpPr>
        <p:spPr>
          <a:xfrm>
            <a:off x="278781" y="1237785"/>
            <a:ext cx="9668108" cy="3813717"/>
          </a:xfrm>
        </p:spPr>
        <p:txBody>
          <a:bodyPr anchor="t">
            <a:normAutofit/>
          </a:bodyPr>
          <a:lstStyle/>
          <a:p>
            <a:pPr algn="just">
              <a:buFont typeface="Wingdings" pitchFamily="2" charset="2"/>
              <a:buChar char="v"/>
            </a:pPr>
            <a:r>
              <a:rPr lang="en-IN" b="1" dirty="0">
                <a:latin typeface="Times New Roman" panose="02020603050405020304" pitchFamily="18" charset="0"/>
                <a:cs typeface="Times New Roman" panose="02020603050405020304" pitchFamily="18" charset="0"/>
              </a:rPr>
              <a:t>Programming Language:</a:t>
            </a:r>
            <a:r>
              <a:rPr lang="en-IN"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Python</a:t>
            </a:r>
          </a:p>
          <a:p>
            <a:pPr algn="just">
              <a:buFont typeface="Wingdings" pitchFamily="2" charset="2"/>
              <a:buChar char="v"/>
            </a:pPr>
            <a:r>
              <a:rPr lang="en-IN" b="1" dirty="0">
                <a:latin typeface="Times New Roman" panose="02020603050405020304" pitchFamily="18" charset="0"/>
                <a:cs typeface="Times New Roman" panose="02020603050405020304" pitchFamily="18" charset="0"/>
              </a:rPr>
              <a:t>Platform used </a:t>
            </a:r>
            <a:r>
              <a:rPr lang="en-IN"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visual studio code and jupyter notebook</a:t>
            </a:r>
          </a:p>
          <a:p>
            <a:pPr algn="just">
              <a:buFont typeface="Wingdings" pitchFamily="2" charset="2"/>
              <a:buChar char="v"/>
            </a:pPr>
            <a:r>
              <a:rPr lang="en-IN" b="1" dirty="0">
                <a:latin typeface="Times New Roman" panose="02020603050405020304" pitchFamily="18" charset="0"/>
                <a:cs typeface="Times New Roman" panose="02020603050405020304" pitchFamily="18" charset="0"/>
              </a:rPr>
              <a:t>Data Manipulation &amp; Analysis:</a:t>
            </a:r>
            <a:endParaRPr lang="en-IN" dirty="0">
              <a:latin typeface="Times New Roman" panose="02020603050405020304" pitchFamily="18" charset="0"/>
              <a:cs typeface="Times New Roman" panose="02020603050405020304" pitchFamily="18" charset="0"/>
            </a:endParaRPr>
          </a:p>
          <a:p>
            <a:pPr lvl="1" algn="just"/>
            <a:r>
              <a:rPr lang="en-IN" dirty="0">
                <a:latin typeface="Times New Roman" panose="02020603050405020304" pitchFamily="18" charset="0"/>
                <a:cs typeface="Times New Roman" panose="02020603050405020304" pitchFamily="18" charset="0"/>
              </a:rPr>
              <a:t>pandas: For efficient data loading, cleaning, and manipulation.</a:t>
            </a:r>
          </a:p>
          <a:p>
            <a:pPr lvl="1" algn="just"/>
            <a:r>
              <a:rPr lang="en-IN" dirty="0">
                <a:latin typeface="Times New Roman" panose="02020603050405020304" pitchFamily="18" charset="0"/>
                <a:cs typeface="Times New Roman" panose="02020603050405020304" pitchFamily="18" charset="0"/>
              </a:rPr>
              <a:t>NumPy: For numerical operations and array handling.</a:t>
            </a:r>
          </a:p>
          <a:p>
            <a:pPr algn="just">
              <a:buFont typeface="Wingdings" pitchFamily="2" charset="2"/>
              <a:buChar char="v"/>
            </a:pPr>
            <a:r>
              <a:rPr lang="en-IN" b="1" dirty="0">
                <a:latin typeface="Times New Roman" panose="02020603050405020304" pitchFamily="18" charset="0"/>
                <a:cs typeface="Times New Roman" panose="02020603050405020304" pitchFamily="18" charset="0"/>
              </a:rPr>
              <a:t>Data Visualization:</a:t>
            </a:r>
            <a:endParaRPr lang="en-IN" dirty="0">
              <a:latin typeface="Times New Roman" panose="02020603050405020304" pitchFamily="18" charset="0"/>
              <a:cs typeface="Times New Roman" panose="02020603050405020304" pitchFamily="18" charset="0"/>
            </a:endParaRPr>
          </a:p>
          <a:p>
            <a:pPr lvl="1" algn="just"/>
            <a:r>
              <a:rPr lang="en-IN" dirty="0">
                <a:latin typeface="Times New Roman" panose="02020603050405020304" pitchFamily="18" charset="0"/>
                <a:cs typeface="Times New Roman" panose="02020603050405020304" pitchFamily="18" charset="0"/>
              </a:rPr>
              <a:t>matplotlib.pyplot: For creating static and customizable plots.</a:t>
            </a:r>
          </a:p>
          <a:p>
            <a:pPr lvl="1" algn="just"/>
            <a:r>
              <a:rPr lang="en-IN" dirty="0">
                <a:latin typeface="Times New Roman" panose="02020603050405020304" pitchFamily="18" charset="0"/>
                <a:cs typeface="Times New Roman" panose="02020603050405020304" pitchFamily="18" charset="0"/>
              </a:rPr>
              <a:t>seaborn: For generating aesthetically pleasing statistical graphics.</a:t>
            </a:r>
          </a:p>
          <a:p>
            <a:pPr marL="0" indent="0">
              <a:buNone/>
            </a:pPr>
            <a:endParaRPr lang="en-US" dirty="0"/>
          </a:p>
        </p:txBody>
      </p:sp>
    </p:spTree>
    <p:extLst>
      <p:ext uri="{BB962C8B-B14F-4D97-AF65-F5344CB8AC3E}">
        <p14:creationId xmlns:p14="http://schemas.microsoft.com/office/powerpoint/2010/main" val="2164649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20A817-5079-12EF-0729-EFEFB56F89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508AA8-4215-C0C1-BEE8-42383F2438C4}"/>
              </a:ext>
            </a:extLst>
          </p:cNvPr>
          <p:cNvSpPr>
            <a:spLocks noGrp="1"/>
          </p:cNvSpPr>
          <p:nvPr>
            <p:ph type="title"/>
          </p:nvPr>
        </p:nvSpPr>
        <p:spPr>
          <a:xfrm>
            <a:off x="1141413" y="609600"/>
            <a:ext cx="9905998" cy="457200"/>
          </a:xfrm>
        </p:spPr>
        <p:txBody>
          <a:bodyPr>
            <a:normAutofit/>
          </a:bodyPr>
          <a:lstStyle/>
          <a:p>
            <a:pPr algn="ctr"/>
            <a:r>
              <a:rPr lang="en-US" sz="2400" b="1" dirty="0">
                <a:latin typeface="Times New Roman" panose="02020603050405020304" pitchFamily="18" charset="0"/>
                <a:cs typeface="Times New Roman" panose="02020603050405020304" pitchFamily="18" charset="0"/>
              </a:rPr>
              <a:t>Tools and technologies  used</a:t>
            </a:r>
          </a:p>
        </p:txBody>
      </p:sp>
      <p:sp>
        <p:nvSpPr>
          <p:cNvPr id="3" name="Content Placeholder 2">
            <a:extLst>
              <a:ext uri="{FF2B5EF4-FFF2-40B4-BE49-F238E27FC236}">
                <a16:creationId xmlns:a16="http://schemas.microsoft.com/office/drawing/2014/main" id="{6C49C5B4-5C42-6055-1DF8-C77B4A45090C}"/>
              </a:ext>
            </a:extLst>
          </p:cNvPr>
          <p:cNvSpPr>
            <a:spLocks noGrp="1"/>
          </p:cNvSpPr>
          <p:nvPr>
            <p:ph idx="1"/>
          </p:nvPr>
        </p:nvSpPr>
        <p:spPr>
          <a:xfrm>
            <a:off x="278780" y="1237785"/>
            <a:ext cx="11775687" cy="3813717"/>
          </a:xfrm>
        </p:spPr>
        <p:txBody>
          <a:bodyPr anchor="t">
            <a:normAutofit fontScale="92500"/>
          </a:bodyPr>
          <a:lstStyle/>
          <a:p>
            <a:pPr algn="just">
              <a:buFont typeface="Wingdings" pitchFamily="2" charset="2"/>
              <a:buChar char="v"/>
            </a:pPr>
            <a:r>
              <a:rPr lang="en-IN" sz="2200" b="1" dirty="0">
                <a:latin typeface="Times New Roman" panose="02020603050405020304" pitchFamily="18" charset="0"/>
                <a:cs typeface="Times New Roman" panose="02020603050405020304" pitchFamily="18" charset="0"/>
              </a:rPr>
              <a:t>Machine Learning:</a:t>
            </a:r>
            <a:endParaRPr lang="en-IN" sz="2200" dirty="0">
              <a:latin typeface="Times New Roman" panose="02020603050405020304" pitchFamily="18" charset="0"/>
              <a:cs typeface="Times New Roman" panose="02020603050405020304" pitchFamily="18" charset="0"/>
            </a:endParaRPr>
          </a:p>
          <a:p>
            <a:pPr lvl="1" algn="just"/>
            <a:r>
              <a:rPr lang="en-IN" sz="1900" dirty="0">
                <a:latin typeface="Times New Roman" panose="02020603050405020304" pitchFamily="18" charset="0"/>
                <a:cs typeface="Times New Roman" panose="02020603050405020304" pitchFamily="18" charset="0"/>
              </a:rPr>
              <a:t>scikit-learn (sklearn): For data preprocessing (scaling, encoding), model selection training, and evaluation.</a:t>
            </a:r>
          </a:p>
          <a:p>
            <a:pPr lvl="1" algn="just"/>
            <a:r>
              <a:rPr lang="en-IN" sz="1900" dirty="0">
                <a:latin typeface="Times New Roman" panose="02020603050405020304" pitchFamily="18" charset="0"/>
                <a:cs typeface="Times New Roman" panose="02020603050405020304" pitchFamily="18" charset="0"/>
              </a:rPr>
              <a:t>joblib: For saving and loading the trained machine learning model and feature lists.</a:t>
            </a:r>
          </a:p>
          <a:p>
            <a:pPr lvl="1" algn="just"/>
            <a:r>
              <a:rPr lang="en-IN" sz="1900" dirty="0">
                <a:latin typeface="Times New Roman" panose="02020603050405020304" pitchFamily="18" charset="0"/>
                <a:cs typeface="Times New Roman" panose="02020603050405020304" pitchFamily="18" charset="0"/>
              </a:rPr>
              <a:t>tensorflow.keras (if you used a neural network): For building and training deep learning models.</a:t>
            </a:r>
          </a:p>
          <a:p>
            <a:pPr algn="just">
              <a:buFont typeface="Wingdings" pitchFamily="2" charset="2"/>
              <a:buChar char="v"/>
            </a:pPr>
            <a:r>
              <a:rPr lang="en-IN" sz="2200" b="1" dirty="0">
                <a:latin typeface="Times New Roman" panose="02020603050405020304" pitchFamily="18" charset="0"/>
                <a:cs typeface="Times New Roman" panose="02020603050405020304" pitchFamily="18" charset="0"/>
              </a:rPr>
              <a:t>Web Application (for deployment):</a:t>
            </a:r>
            <a:endParaRPr lang="en-IN" sz="2200" dirty="0">
              <a:latin typeface="Times New Roman" panose="02020603050405020304" pitchFamily="18" charset="0"/>
              <a:cs typeface="Times New Roman" panose="02020603050405020304" pitchFamily="18" charset="0"/>
            </a:endParaRPr>
          </a:p>
          <a:p>
            <a:pPr lvl="1" algn="just"/>
            <a:r>
              <a:rPr lang="en-IN" sz="1900" dirty="0">
                <a:latin typeface="Times New Roman" panose="02020603050405020304" pitchFamily="18" charset="0"/>
                <a:cs typeface="Times New Roman" panose="02020603050405020304" pitchFamily="18" charset="0"/>
              </a:rPr>
              <a:t>Streamlit: For creating an interactive web application that allows users to input metrics and get real-time revenue predictions.</a:t>
            </a:r>
          </a:p>
          <a:p>
            <a:pPr marL="0" indent="0" algn="just">
              <a:buNone/>
            </a:pPr>
            <a:br>
              <a:rPr lang="en-IN" dirty="0"/>
            </a:br>
            <a:endParaRPr lang="en-US" dirty="0"/>
          </a:p>
        </p:txBody>
      </p:sp>
    </p:spTree>
    <p:extLst>
      <p:ext uri="{BB962C8B-B14F-4D97-AF65-F5344CB8AC3E}">
        <p14:creationId xmlns:p14="http://schemas.microsoft.com/office/powerpoint/2010/main" val="2158704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C222B-F259-273B-2EBD-9E035F2D5915}"/>
              </a:ext>
            </a:extLst>
          </p:cNvPr>
          <p:cNvSpPr>
            <a:spLocks noGrp="1"/>
          </p:cNvSpPr>
          <p:nvPr>
            <p:ph type="title"/>
          </p:nvPr>
        </p:nvSpPr>
        <p:spPr>
          <a:xfrm>
            <a:off x="1141413" y="609600"/>
            <a:ext cx="9905998" cy="416312"/>
          </a:xfrm>
        </p:spPr>
        <p:txBody>
          <a:bodyPr>
            <a:noAutofit/>
          </a:bodyPr>
          <a:lstStyle/>
          <a:p>
            <a:pPr algn="ctr"/>
            <a:r>
              <a:rPr lang="en-US" sz="2400" b="1" dirty="0">
                <a:latin typeface="Times New Roman" panose="02020603050405020304" pitchFamily="18" charset="0"/>
                <a:cs typeface="Times New Roman" panose="02020603050405020304" pitchFamily="18" charset="0"/>
              </a:rPr>
              <a:t>Code snapshots</a:t>
            </a:r>
          </a:p>
        </p:txBody>
      </p:sp>
      <p:pic>
        <p:nvPicPr>
          <p:cNvPr id="3" name="Picture 2">
            <a:extLst>
              <a:ext uri="{FF2B5EF4-FFF2-40B4-BE49-F238E27FC236}">
                <a16:creationId xmlns:a16="http://schemas.microsoft.com/office/drawing/2014/main" id="{43CD18A3-3C93-1AE2-D732-F0E3DDB5BA1D}"/>
              </a:ext>
            </a:extLst>
          </p:cNvPr>
          <p:cNvPicPr>
            <a:picLocks noChangeAspect="1"/>
          </p:cNvPicPr>
          <p:nvPr/>
        </p:nvPicPr>
        <p:blipFill>
          <a:blip r:embed="rId2"/>
          <a:stretch>
            <a:fillRect/>
          </a:stretch>
        </p:blipFill>
        <p:spPr>
          <a:xfrm>
            <a:off x="475786" y="1200150"/>
            <a:ext cx="5620214" cy="3543300"/>
          </a:xfrm>
          <a:prstGeom prst="rect">
            <a:avLst/>
          </a:prstGeom>
        </p:spPr>
      </p:pic>
      <p:sp>
        <p:nvSpPr>
          <p:cNvPr id="4" name="TextBox 3">
            <a:extLst>
              <a:ext uri="{FF2B5EF4-FFF2-40B4-BE49-F238E27FC236}">
                <a16:creationId xmlns:a16="http://schemas.microsoft.com/office/drawing/2014/main" id="{55EDE62C-BCE8-9754-74E1-D19C3256182E}"/>
              </a:ext>
            </a:extLst>
          </p:cNvPr>
          <p:cNvSpPr txBox="1"/>
          <p:nvPr/>
        </p:nvSpPr>
        <p:spPr>
          <a:xfrm>
            <a:off x="949712" y="4917688"/>
            <a:ext cx="4672361" cy="584775"/>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IMPORTING LIBRARIES AND LOADING THE DATASET</a:t>
            </a:r>
          </a:p>
        </p:txBody>
      </p:sp>
      <p:pic>
        <p:nvPicPr>
          <p:cNvPr id="5" name="Picture 4">
            <a:extLst>
              <a:ext uri="{FF2B5EF4-FFF2-40B4-BE49-F238E27FC236}">
                <a16:creationId xmlns:a16="http://schemas.microsoft.com/office/drawing/2014/main" id="{CF18F19A-25AE-5E5F-DF85-34315C7598CD}"/>
              </a:ext>
            </a:extLst>
          </p:cNvPr>
          <p:cNvPicPr>
            <a:picLocks noChangeAspect="1"/>
          </p:cNvPicPr>
          <p:nvPr/>
        </p:nvPicPr>
        <p:blipFill>
          <a:blip r:embed="rId3"/>
          <a:stretch>
            <a:fillRect/>
          </a:stretch>
        </p:blipFill>
        <p:spPr>
          <a:xfrm>
            <a:off x="6263197" y="1200150"/>
            <a:ext cx="5625862" cy="3912696"/>
          </a:xfrm>
          <a:prstGeom prst="rect">
            <a:avLst/>
          </a:prstGeom>
        </p:spPr>
      </p:pic>
      <p:sp>
        <p:nvSpPr>
          <p:cNvPr id="6" name="TextBox 5">
            <a:extLst>
              <a:ext uri="{FF2B5EF4-FFF2-40B4-BE49-F238E27FC236}">
                <a16:creationId xmlns:a16="http://schemas.microsoft.com/office/drawing/2014/main" id="{2D0C63A5-A749-9FEB-860B-1FDD5F448A5E}"/>
              </a:ext>
            </a:extLst>
          </p:cNvPr>
          <p:cNvSpPr txBox="1"/>
          <p:nvPr/>
        </p:nvSpPr>
        <p:spPr>
          <a:xfrm>
            <a:off x="6739947" y="5334684"/>
            <a:ext cx="4672361" cy="584775"/>
          </a:xfrm>
          <a:prstGeom prst="rect">
            <a:avLst/>
          </a:prstGeom>
          <a:noFill/>
        </p:spPr>
        <p:txBody>
          <a:bodyPr wrap="square" rtlCol="0">
            <a:spAutoFit/>
          </a:bodyPr>
          <a:lstStyle/>
          <a:p>
            <a:pPr algn="ctr"/>
            <a:r>
              <a:rPr lang="en-US" sz="1600" dirty="0">
                <a:latin typeface="Times New Roman" panose="02020603050405020304" pitchFamily="18" charset="0"/>
                <a:cs typeface="Times New Roman" panose="02020603050405020304" pitchFamily="18" charset="0"/>
              </a:rPr>
              <a:t>PREDICTION MODELLING AND MODEL TRAINING BY USING FRAMEWORKS</a:t>
            </a:r>
          </a:p>
        </p:txBody>
      </p:sp>
    </p:spTree>
    <p:extLst>
      <p:ext uri="{BB962C8B-B14F-4D97-AF65-F5344CB8AC3E}">
        <p14:creationId xmlns:p14="http://schemas.microsoft.com/office/powerpoint/2010/main" val="3298318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11BEA-CD0D-91B7-91C5-BB2EE5840F65}"/>
              </a:ext>
            </a:extLst>
          </p:cNvPr>
          <p:cNvSpPr>
            <a:spLocks noGrp="1"/>
          </p:cNvSpPr>
          <p:nvPr>
            <p:ph type="title"/>
          </p:nvPr>
        </p:nvSpPr>
        <p:spPr>
          <a:xfrm>
            <a:off x="1141413" y="609600"/>
            <a:ext cx="9905998" cy="457200"/>
          </a:xfrm>
        </p:spPr>
        <p:txBody>
          <a:bodyPr>
            <a:normAutofit/>
          </a:bodyPr>
          <a:lstStyle/>
          <a:p>
            <a:pPr algn="ctr"/>
            <a:r>
              <a:rPr lang="en-US" sz="2400" b="1"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ED497283-058B-7181-0C26-3FB0FF470530}"/>
              </a:ext>
            </a:extLst>
          </p:cNvPr>
          <p:cNvSpPr>
            <a:spLocks noGrp="1"/>
          </p:cNvSpPr>
          <p:nvPr>
            <p:ph idx="1"/>
          </p:nvPr>
        </p:nvSpPr>
        <p:spPr>
          <a:xfrm>
            <a:off x="1141413" y="1326995"/>
            <a:ext cx="10623124" cy="5196468"/>
          </a:xfrm>
        </p:spPr>
        <p:txBody>
          <a:bodyPr anchor="t">
            <a:normAutofit/>
          </a:bodyPr>
          <a:lstStyle/>
          <a:p>
            <a:pPr marL="0" indent="0" algn="just">
              <a:buNone/>
            </a:pPr>
            <a:r>
              <a:rPr lang="en-IN" sz="2200" b="1" dirty="0">
                <a:effectLst/>
                <a:latin typeface="Times New Roman" panose="02020603050405020304" pitchFamily="18" charset="0"/>
                <a:cs typeface="Times New Roman" panose="02020603050405020304" pitchFamily="18" charset="0"/>
              </a:rPr>
              <a:t>1. Data Collection:</a:t>
            </a:r>
            <a:endParaRPr lang="en-IN" sz="2200" dirty="0">
              <a:effectLst/>
              <a:latin typeface="Times New Roman" panose="02020603050405020304" pitchFamily="18" charset="0"/>
              <a:cs typeface="Times New Roman" panose="02020603050405020304" pitchFamily="18" charset="0"/>
            </a:endParaRPr>
          </a:p>
          <a:p>
            <a:pPr algn="just"/>
            <a:r>
              <a:rPr lang="en-IN" sz="1800" dirty="0">
                <a:effectLst/>
                <a:latin typeface="Times New Roman" panose="02020603050405020304" pitchFamily="18" charset="0"/>
                <a:cs typeface="Times New Roman" panose="02020603050405020304" pitchFamily="18" charset="0"/>
              </a:rPr>
              <a:t>The dataset youtube_channel_real_performance_analytics.csv was used, containing a wide array of metrics related to video performance, audience engagement, and monetization.</a:t>
            </a:r>
          </a:p>
          <a:p>
            <a:pPr algn="just"/>
            <a:endParaRPr lang="en-IN" dirty="0">
              <a:effectLst/>
              <a:latin typeface="Times New Roman" panose="02020603050405020304" pitchFamily="18" charset="0"/>
              <a:cs typeface="Times New Roman" panose="02020603050405020304" pitchFamily="18" charset="0"/>
            </a:endParaRPr>
          </a:p>
          <a:p>
            <a:pPr marL="0" indent="0" algn="just">
              <a:buNone/>
            </a:pPr>
            <a:r>
              <a:rPr lang="en-IN" b="1" dirty="0">
                <a:effectLst/>
                <a:latin typeface="Times New Roman" panose="02020603050405020304" pitchFamily="18" charset="0"/>
                <a:cs typeface="Times New Roman" panose="02020603050405020304" pitchFamily="18" charset="0"/>
              </a:rPr>
              <a:t>2. </a:t>
            </a:r>
            <a:r>
              <a:rPr lang="en-IN" sz="2200" b="1" dirty="0">
                <a:effectLst/>
                <a:latin typeface="Times New Roman" panose="02020603050405020304" pitchFamily="18" charset="0"/>
                <a:cs typeface="Times New Roman" panose="02020603050405020304" pitchFamily="18" charset="0"/>
              </a:rPr>
              <a:t>Data Cleaning &amp; Preprocessing:</a:t>
            </a:r>
            <a:endParaRPr lang="en-IN" sz="2200" dirty="0">
              <a:effectLst/>
              <a:latin typeface="Times New Roman" panose="02020603050405020304" pitchFamily="18" charset="0"/>
              <a:cs typeface="Times New Roman" panose="02020603050405020304" pitchFamily="18" charset="0"/>
            </a:endParaRPr>
          </a:p>
          <a:p>
            <a:pPr algn="just"/>
            <a:r>
              <a:rPr lang="en-IN" sz="2100" b="1" dirty="0">
                <a:effectLst/>
                <a:latin typeface="Times New Roman" panose="02020603050405020304" pitchFamily="18" charset="0"/>
                <a:cs typeface="Times New Roman" panose="02020603050405020304" pitchFamily="18" charset="0"/>
              </a:rPr>
              <a:t>Missing Values:</a:t>
            </a:r>
            <a:r>
              <a:rPr lang="en-IN" sz="2100" dirty="0">
                <a:effectLst/>
                <a:latin typeface="Times New Roman" panose="02020603050405020304" pitchFamily="18" charset="0"/>
                <a:cs typeface="Times New Roman" panose="02020603050405020304" pitchFamily="18" charset="0"/>
              </a:rPr>
              <a:t> </a:t>
            </a:r>
            <a:r>
              <a:rPr lang="en-IN" sz="1800" dirty="0">
                <a:effectLst/>
                <a:latin typeface="Times New Roman" panose="02020603050405020304" pitchFamily="18" charset="0"/>
                <a:cs typeface="Times New Roman" panose="02020603050405020304" pitchFamily="18" charset="0"/>
              </a:rPr>
              <a:t>Checked for and handled any missing values.</a:t>
            </a:r>
          </a:p>
          <a:p>
            <a:pPr algn="just"/>
            <a:r>
              <a:rPr lang="en-IN" sz="2100" b="1" dirty="0">
                <a:effectLst/>
                <a:latin typeface="Times New Roman" panose="02020603050405020304" pitchFamily="18" charset="0"/>
                <a:cs typeface="Times New Roman" panose="02020603050405020304" pitchFamily="18" charset="0"/>
              </a:rPr>
              <a:t>Data Type Conversion:</a:t>
            </a:r>
            <a:r>
              <a:rPr lang="en-IN" sz="2100" dirty="0">
                <a:effectLst/>
                <a:latin typeface="Times New Roman" panose="02020603050405020304" pitchFamily="18" charset="0"/>
                <a:cs typeface="Times New Roman" panose="02020603050405020304" pitchFamily="18" charset="0"/>
              </a:rPr>
              <a:t> </a:t>
            </a:r>
            <a:r>
              <a:rPr lang="en-IN" sz="1800" dirty="0">
                <a:effectLst/>
                <a:latin typeface="Times New Roman" panose="02020603050405020304" pitchFamily="18" charset="0"/>
                <a:cs typeface="Times New Roman" panose="02020603050405020304" pitchFamily="18" charset="0"/>
              </a:rPr>
              <a:t>Converted Video Publish Time to datetime objects for time-based analysis and feature engineering.</a:t>
            </a:r>
          </a:p>
          <a:p>
            <a:pPr marL="0" indent="0">
              <a:buNone/>
            </a:pPr>
            <a:endParaRPr lang="en-US" dirty="0"/>
          </a:p>
        </p:txBody>
      </p:sp>
    </p:spTree>
    <p:extLst>
      <p:ext uri="{BB962C8B-B14F-4D97-AF65-F5344CB8AC3E}">
        <p14:creationId xmlns:p14="http://schemas.microsoft.com/office/powerpoint/2010/main" val="25005474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{C98FFD22-8470-7642-9BF0-82649087D79F}tf10001063</Template>
  <TotalTime>909</TotalTime>
  <Words>902</Words>
  <Application>Microsoft Macintosh PowerPoint</Application>
  <PresentationFormat>Widescreen</PresentationFormat>
  <Paragraphs>87</Paragraphs>
  <Slides>20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Century Gothic</vt:lpstr>
      <vt:lpstr>Times New Roman</vt:lpstr>
      <vt:lpstr>Wingdings</vt:lpstr>
      <vt:lpstr>Mesh</vt:lpstr>
      <vt:lpstr>Unified mentor internship project  presentation</vt:lpstr>
      <vt:lpstr>Unlocking Youtube channel performance secrets </vt:lpstr>
      <vt:lpstr>contents</vt:lpstr>
      <vt:lpstr>introduction</vt:lpstr>
      <vt:lpstr>Project objectives</vt:lpstr>
      <vt:lpstr>Tools and technologies  used</vt:lpstr>
      <vt:lpstr>Tools and technologies  used</vt:lpstr>
      <vt:lpstr>Code snapshots</vt:lpstr>
      <vt:lpstr>METHODOLOGY</vt:lpstr>
      <vt:lpstr>Data cleaning and data type conversion snapshot </vt:lpstr>
      <vt:lpstr>PowerPoint Presentation</vt:lpstr>
      <vt:lpstr>Predictive modeling and model training snapshot </vt:lpstr>
      <vt:lpstr>PowerPoint Presentation</vt:lpstr>
      <vt:lpstr>DATA VISUALIZATION AND INSIGHTS</vt:lpstr>
      <vt:lpstr>DATA VISUALIZATION AND INSIGHTS</vt:lpstr>
      <vt:lpstr>DATA VISUALIZATION AND INSIGHTS</vt:lpstr>
      <vt:lpstr>DATA VISUALIZATION AND INSIGHTS</vt:lpstr>
      <vt:lpstr>conclusion</vt:lpstr>
      <vt:lpstr>The thankyou note</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Microsoft Office User</dc:creator>
  <cp:lastModifiedBy>Microsoft Office User</cp:lastModifiedBy>
  <cp:revision>18</cp:revision>
  <dcterms:created xsi:type="dcterms:W3CDTF">2025-07-01T06:51:42Z</dcterms:created>
  <dcterms:modified xsi:type="dcterms:W3CDTF">2025-07-06T08:13:23Z</dcterms:modified>
</cp:coreProperties>
</file>

<file path=docProps/thumbnail.jpeg>
</file>